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4" r:id="rId4"/>
    <p:sldId id="257" r:id="rId5"/>
    <p:sldId id="262" r:id="rId6"/>
    <p:sldId id="258" r:id="rId7"/>
    <p:sldId id="259" r:id="rId8"/>
    <p:sldId id="260" r:id="rId9"/>
    <p:sldId id="261" r:id="rId10"/>
    <p:sldId id="263" r:id="rId11"/>
  </p:sldIdLst>
  <p:sldSz cx="10691495" cy="1511998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90" userDrawn="1">
          <p15:clr>
            <a:srgbClr val="A4A3A4"/>
          </p15:clr>
        </p15:guide>
        <p15:guide id="2" pos="33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4790"/>
        <p:guide pos="336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051359" y="2016000"/>
            <a:ext cx="8593988" cy="5667024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7015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051359" y="7849701"/>
            <a:ext cx="8593988" cy="3246236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805" spc="200"/>
            </a:lvl1pPr>
            <a:lvl2pPr marL="534670" indent="0" algn="ctr">
              <a:buNone/>
              <a:defRPr sz="2340"/>
            </a:lvl2pPr>
            <a:lvl3pPr marL="1069340" indent="0" algn="ctr">
              <a:buNone/>
              <a:defRPr sz="2105"/>
            </a:lvl3pPr>
            <a:lvl4pPr marL="1604010" indent="0" algn="ctr">
              <a:buNone/>
              <a:defRPr sz="1870"/>
            </a:lvl4pPr>
            <a:lvl5pPr marL="2138680" indent="0" algn="ctr">
              <a:buNone/>
              <a:defRPr sz="1870"/>
            </a:lvl5pPr>
            <a:lvl6pPr marL="2672715" indent="0" algn="ctr">
              <a:buNone/>
              <a:defRPr sz="1870"/>
            </a:lvl6pPr>
            <a:lvl7pPr marL="3207385" indent="0" algn="ctr">
              <a:buNone/>
              <a:defRPr sz="1870"/>
            </a:lvl7pPr>
            <a:lvl8pPr marL="3742055" indent="0" algn="ctr">
              <a:buNone/>
              <a:defRPr sz="1870"/>
            </a:lvl8pPr>
            <a:lvl9pPr marL="4276725" indent="0" algn="ctr">
              <a:buNone/>
              <a:defRPr sz="187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33572" y="1706457"/>
            <a:ext cx="9623246" cy="12088063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051359" y="5476535"/>
            <a:ext cx="8593988" cy="224617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7015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051359" y="7849701"/>
            <a:ext cx="8593988" cy="1039748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805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3572" y="1341354"/>
            <a:ext cx="9620089" cy="1555654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33572" y="3285921"/>
            <a:ext cx="9620089" cy="10492724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745950" y="8484661"/>
            <a:ext cx="6813309" cy="1690583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5145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745950" y="10175244"/>
            <a:ext cx="6813309" cy="1912819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210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34670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2pPr>
            <a:lvl3pPr marL="1069340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3pPr>
            <a:lvl4pPr marL="1604010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4pPr>
            <a:lvl5pPr marL="2138680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5pPr>
            <a:lvl6pPr marL="2672715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6pPr>
            <a:lvl7pPr marL="3207385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7pPr>
            <a:lvl8pPr marL="3742055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8pPr>
            <a:lvl9pPr marL="4276725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3572" y="1341354"/>
            <a:ext cx="9620089" cy="1555654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33572" y="3309732"/>
            <a:ext cx="4540101" cy="10468913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623032" y="3309732"/>
            <a:ext cx="4540101" cy="10468913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3572" y="1341354"/>
            <a:ext cx="9620089" cy="1555654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33572" y="3150992"/>
            <a:ext cx="4685334" cy="841323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3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34670" indent="0">
              <a:buNone/>
              <a:defRPr sz="2340" b="1"/>
            </a:lvl2pPr>
            <a:lvl3pPr marL="1069340" indent="0">
              <a:buNone/>
              <a:defRPr sz="2105" b="1"/>
            </a:lvl3pPr>
            <a:lvl4pPr marL="1604010" indent="0">
              <a:buNone/>
              <a:defRPr sz="1870" b="1"/>
            </a:lvl4pPr>
            <a:lvl5pPr marL="2138680" indent="0">
              <a:buNone/>
              <a:defRPr sz="1870" b="1"/>
            </a:lvl5pPr>
            <a:lvl6pPr marL="2672715" indent="0">
              <a:buNone/>
              <a:defRPr sz="1870" b="1"/>
            </a:lvl6pPr>
            <a:lvl7pPr marL="3207385" indent="0">
              <a:buNone/>
              <a:defRPr sz="1870" b="1"/>
            </a:lvl7pPr>
            <a:lvl8pPr marL="3742055" indent="0">
              <a:buNone/>
              <a:defRPr sz="1870" b="1"/>
            </a:lvl8pPr>
            <a:lvl9pPr marL="4276725" indent="0">
              <a:buNone/>
              <a:defRPr sz="187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33572" y="4087559"/>
            <a:ext cx="4685334" cy="969108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5468810" y="3134521"/>
            <a:ext cx="4685334" cy="84132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3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34670" indent="0">
              <a:buNone/>
              <a:defRPr sz="2340" b="1"/>
            </a:lvl2pPr>
            <a:lvl3pPr marL="1069340" indent="0">
              <a:buNone/>
              <a:defRPr sz="2105" b="1"/>
            </a:lvl3pPr>
            <a:lvl4pPr marL="1604010" indent="0">
              <a:buNone/>
              <a:defRPr sz="1870" b="1"/>
            </a:lvl4pPr>
            <a:lvl5pPr marL="2138680" indent="0">
              <a:buNone/>
              <a:defRPr sz="1870" b="1"/>
            </a:lvl5pPr>
            <a:lvl6pPr marL="2672715" indent="0">
              <a:buNone/>
              <a:defRPr sz="1870" b="1"/>
            </a:lvl6pPr>
            <a:lvl7pPr marL="3207385" indent="0">
              <a:buNone/>
              <a:defRPr sz="1870" b="1"/>
            </a:lvl7pPr>
            <a:lvl8pPr marL="3742055" indent="0">
              <a:buNone/>
              <a:defRPr sz="1870" b="1"/>
            </a:lvl8pPr>
            <a:lvl9pPr marL="4276725" indent="0">
              <a:buNone/>
              <a:defRPr sz="187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5468810" y="4087559"/>
            <a:ext cx="4685334" cy="969108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3572" y="1341354"/>
            <a:ext cx="9620089" cy="1555654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33572" y="3428787"/>
            <a:ext cx="4589456" cy="1015937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87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5569359" y="3428787"/>
            <a:ext cx="4584302" cy="1015937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87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8976013" y="2016000"/>
            <a:ext cx="915598" cy="110880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3275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01937" y="2016000"/>
            <a:ext cx="8041472" cy="11088000"/>
          </a:xfrm>
        </p:spPr>
        <p:txBody>
          <a:bodyPr vert="eaVert" lIns="46800" tIns="46800" rIns="46800" bIns="46800"/>
          <a:lstStyle>
            <a:lvl1pPr marL="267335" indent="-267335">
              <a:spcAft>
                <a:spcPts val="1000"/>
              </a:spcAft>
              <a:defRPr spc="300"/>
            </a:lvl1pPr>
            <a:lvl2pPr marL="802005" indent="-267335">
              <a:defRPr spc="300"/>
            </a:lvl2pPr>
            <a:lvl3pPr marL="1336675" indent="-267335">
              <a:defRPr spc="300"/>
            </a:lvl3pPr>
            <a:lvl4pPr marL="1871345" indent="-267335">
              <a:defRPr spc="300"/>
            </a:lvl4pPr>
            <a:lvl5pPr marL="2406015" indent="-267335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533572" y="1341354"/>
            <a:ext cx="9620089" cy="1555654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533572" y="3285921"/>
            <a:ext cx="9620089" cy="10492724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536730" y="13921512"/>
            <a:ext cx="2367925" cy="698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17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609770" y="13921512"/>
            <a:ext cx="3472956" cy="698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7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7785737" y="13921512"/>
            <a:ext cx="2367925" cy="698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7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069340" rtl="0" eaLnBrk="1" fontAlgn="auto" latinLnBrk="0" hangingPunct="1">
        <a:lnSpc>
          <a:spcPct val="100000"/>
        </a:lnSpc>
        <a:spcBef>
          <a:spcPct val="0"/>
        </a:spcBef>
        <a:buNone/>
        <a:defRPr sz="421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67335" indent="-267335" algn="l" defTabSz="106934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210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802005" indent="-267335" algn="l" defTabSz="106934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882140" algn="l"/>
          <a:tab pos="1882140" algn="l"/>
          <a:tab pos="1882140" algn="l"/>
          <a:tab pos="1882140" algn="l"/>
        </a:tabLst>
        <a:defRPr sz="187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336675" indent="-267335" algn="l" defTabSz="106934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87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871345" indent="-267335" algn="l" defTabSz="106934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63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406015" indent="-267335" algn="l" defTabSz="106934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3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940050" indent="-267335" algn="l" defTabSz="1069340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720" indent="-267335" algn="l" defTabSz="1069340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390" indent="-267335" algn="l" defTabSz="1069340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060" indent="-267335" algn="l" defTabSz="1069340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70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340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010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680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2715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385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055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725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67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73.xml"/><Relationship Id="rId7" Type="http://schemas.openxmlformats.org/officeDocument/2006/relationships/image" Target="../media/image4.jpeg"/><Relationship Id="rId6" Type="http://schemas.openxmlformats.org/officeDocument/2006/relationships/tags" Target="../tags/tag72.xml"/><Relationship Id="rId5" Type="http://schemas.openxmlformats.org/officeDocument/2006/relationships/image" Target="../media/image3.jpeg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1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8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9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9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0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796925" y="5326380"/>
            <a:ext cx="3203575" cy="462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0000" tIns="46800" rIns="90000" bIns="46800" rtlCol="0">
            <a:normAutofit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b="1"/>
              <a:t>规划范围</a:t>
            </a:r>
            <a:endParaRPr lang="zh-CN" altLang="en-US" sz="2000" b="1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77495" y="210185"/>
            <a:ext cx="10119995" cy="1612265"/>
          </a:xfrm>
          <a:solidFill>
            <a:schemeClr val="accent1">
              <a:lumMod val="75000"/>
            </a:schemeClr>
          </a:solidFill>
        </p:spPr>
        <p:txBody>
          <a:bodyPr anchor="ctr" anchorCtr="0">
            <a:norm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chemeClr val="bg1"/>
                </a:solidFill>
              </a:rPr>
              <a:t>《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玉溪市红塔区研和城镇单元</a:t>
            </a:r>
            <a:r>
              <a:rPr lang="en-US" altLang="zh-CN" sz="2800" b="1">
                <a:solidFill>
                  <a:schemeClr val="bg1"/>
                </a:solidFill>
                <a:sym typeface="+mn-ea"/>
              </a:rPr>
              <a:t>3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（红塔产业园区大坡头片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区）国土空间详细规划草案</a:t>
            </a:r>
            <a:r>
              <a:rPr lang="zh-CN" altLang="en-US" sz="2800" b="1">
                <a:solidFill>
                  <a:schemeClr val="bg1"/>
                </a:solidFill>
              </a:rPr>
              <a:t>》</a:t>
            </a:r>
            <a:r>
              <a:rPr lang="zh-CN" altLang="en-US" sz="2800" b="1">
                <a:solidFill>
                  <a:schemeClr val="bg1"/>
                </a:solidFill>
              </a:rPr>
              <a:t>公示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99720" y="2035810"/>
            <a:ext cx="10097770" cy="3037205"/>
          </a:xfrm>
        </p:spPr>
        <p:txBody>
          <a:bodyPr>
            <a:normAutofit/>
          </a:bodyPr>
          <a:p>
            <a:pPr algn="l"/>
            <a:r>
              <a:rPr lang="zh-CN" altLang="en-US" sz="1700" b="1">
                <a:solidFill>
                  <a:schemeClr val="tx1"/>
                </a:solidFill>
              </a:rPr>
              <a:t>公示说明：</a:t>
            </a:r>
            <a:r>
              <a:rPr lang="zh-CN" altLang="en-US" sz="1700">
                <a:solidFill>
                  <a:schemeClr val="tx1"/>
                </a:solidFill>
                <a:sym typeface="+mn-ea"/>
              </a:rPr>
              <a:t>《玉溪市红塔区研和城镇单元</a:t>
            </a:r>
            <a:r>
              <a:rPr lang="en-US" altLang="zh-CN" sz="1700">
                <a:solidFill>
                  <a:schemeClr val="tx1"/>
                </a:solidFill>
                <a:sym typeface="+mn-ea"/>
              </a:rPr>
              <a:t>3</a:t>
            </a:r>
            <a:r>
              <a:rPr lang="zh-CN" altLang="en-US" sz="1700">
                <a:solidFill>
                  <a:schemeClr val="tx1"/>
                </a:solidFill>
                <a:sym typeface="+mn-ea"/>
              </a:rPr>
              <a:t>（红塔产业园区大坡头片</a:t>
            </a:r>
            <a:r>
              <a:rPr lang="zh-CN" altLang="en-US" sz="1700">
                <a:solidFill>
                  <a:schemeClr val="tx1"/>
                </a:solidFill>
                <a:sym typeface="+mn-ea"/>
              </a:rPr>
              <a:t>区）国土空间详细规划草案</a:t>
            </a:r>
            <a:r>
              <a:rPr lang="zh-CN" altLang="en-US" sz="1700">
                <a:solidFill>
                  <a:schemeClr val="tx1"/>
                </a:solidFill>
                <a:sym typeface="+mn-ea"/>
              </a:rPr>
              <a:t>》</a:t>
            </a:r>
            <a:r>
              <a:rPr lang="zh-CN" altLang="en-US" sz="1700">
                <a:solidFill>
                  <a:schemeClr val="tx1"/>
                </a:solidFill>
              </a:rPr>
              <a:t>经初步意见征询后进行修改完善，现按相关规定对规划草案进行公示。</a:t>
            </a:r>
            <a:endParaRPr lang="zh-CN" altLang="en-US" sz="1700">
              <a:solidFill>
                <a:schemeClr val="tx1"/>
              </a:solidFill>
            </a:endParaRPr>
          </a:p>
          <a:p>
            <a:pPr algn="l"/>
            <a:r>
              <a:rPr lang="zh-CN" altLang="en-US" sz="1700" b="1">
                <a:solidFill>
                  <a:schemeClr val="tx1"/>
                </a:solidFill>
              </a:rPr>
              <a:t>公示途径：</a:t>
            </a:r>
            <a:r>
              <a:rPr lang="zh-CN" altLang="en-US" sz="1700">
                <a:solidFill>
                  <a:schemeClr val="tx1"/>
                </a:solidFill>
              </a:rPr>
              <a:t>各辖区政府门户网站、</a:t>
            </a:r>
            <a:r>
              <a:rPr lang="zh-CN" altLang="en-US" sz="1700">
                <a:solidFill>
                  <a:schemeClr val="tx1"/>
                </a:solidFill>
              </a:rPr>
              <a:t>云南红塔产业园区管委</a:t>
            </a:r>
            <a:r>
              <a:rPr lang="zh-CN" altLang="en-US" sz="1700">
                <a:solidFill>
                  <a:schemeClr val="tx1"/>
                </a:solidFill>
              </a:rPr>
              <a:t>会办公地。</a:t>
            </a:r>
            <a:endParaRPr lang="zh-CN" altLang="en-US" sz="1700">
              <a:solidFill>
                <a:schemeClr val="tx1"/>
              </a:solidFill>
            </a:endParaRPr>
          </a:p>
          <a:p>
            <a:pPr algn="l"/>
            <a:r>
              <a:rPr lang="zh-CN" altLang="en-US" sz="1700" b="1">
                <a:solidFill>
                  <a:schemeClr val="tx1"/>
                </a:solidFill>
              </a:rPr>
              <a:t>公示时间：</a:t>
            </a:r>
            <a:r>
              <a:rPr lang="zh-CN" altLang="en-US" sz="1700">
                <a:solidFill>
                  <a:schemeClr val="tx1"/>
                </a:solidFill>
                <a:highlight>
                  <a:srgbClr val="00FF00"/>
                </a:highlight>
              </a:rPr>
              <a:t>2025年</a:t>
            </a:r>
            <a:r>
              <a:rPr lang="en-US" altLang="zh-CN" sz="1700">
                <a:solidFill>
                  <a:schemeClr val="tx1"/>
                </a:solidFill>
                <a:highlight>
                  <a:srgbClr val="00FF00"/>
                </a:highlight>
              </a:rPr>
              <a:t>11</a:t>
            </a:r>
            <a:r>
              <a:rPr lang="zh-CN" altLang="en-US" sz="1700">
                <a:solidFill>
                  <a:schemeClr val="tx1"/>
                </a:solidFill>
                <a:highlight>
                  <a:srgbClr val="00FF00"/>
                </a:highlight>
              </a:rPr>
              <a:t>月</a:t>
            </a:r>
            <a:r>
              <a:rPr lang="en-US" altLang="zh-CN" sz="1700">
                <a:solidFill>
                  <a:schemeClr val="tx1"/>
                </a:solidFill>
                <a:highlight>
                  <a:srgbClr val="00FF00"/>
                </a:highlight>
              </a:rPr>
              <a:t>20</a:t>
            </a:r>
            <a:r>
              <a:rPr lang="zh-CN" altLang="en-US" sz="1700">
                <a:solidFill>
                  <a:schemeClr val="tx1"/>
                </a:solidFill>
                <a:highlight>
                  <a:srgbClr val="00FF00"/>
                </a:highlight>
              </a:rPr>
              <a:t>日-2025年</a:t>
            </a:r>
            <a:r>
              <a:rPr lang="en-US" altLang="zh-CN" sz="1700">
                <a:solidFill>
                  <a:schemeClr val="tx1"/>
                </a:solidFill>
                <a:highlight>
                  <a:srgbClr val="00FF00"/>
                </a:highlight>
              </a:rPr>
              <a:t>12</a:t>
            </a:r>
            <a:r>
              <a:rPr lang="zh-CN" altLang="en-US" sz="1700">
                <a:solidFill>
                  <a:schemeClr val="tx1"/>
                </a:solidFill>
                <a:highlight>
                  <a:srgbClr val="00FF00"/>
                </a:highlight>
              </a:rPr>
              <a:t>月</a:t>
            </a:r>
            <a:r>
              <a:rPr lang="en-US" altLang="zh-CN" sz="1700">
                <a:solidFill>
                  <a:schemeClr val="tx1"/>
                </a:solidFill>
                <a:highlight>
                  <a:srgbClr val="00FF00"/>
                </a:highlight>
              </a:rPr>
              <a:t>19</a:t>
            </a:r>
            <a:r>
              <a:rPr lang="zh-CN" altLang="en-US" sz="1700">
                <a:solidFill>
                  <a:schemeClr val="tx1"/>
                </a:solidFill>
                <a:highlight>
                  <a:srgbClr val="00FF00"/>
                </a:highlight>
              </a:rPr>
              <a:t>日。  </a:t>
            </a:r>
            <a:endParaRPr lang="en-US" altLang="zh-CN" sz="1700" b="1">
              <a:solidFill>
                <a:schemeClr val="tx1"/>
              </a:solidFill>
            </a:endParaRPr>
          </a:p>
          <a:p>
            <a:pPr algn="l"/>
            <a:r>
              <a:rPr lang="zh-CN" altLang="en-US" sz="1700" b="1">
                <a:solidFill>
                  <a:schemeClr val="tx1"/>
                </a:solidFill>
              </a:rPr>
              <a:t>意见反馈：</a:t>
            </a:r>
            <a:r>
              <a:rPr lang="zh-CN" altLang="en-US" sz="1700">
                <a:solidFill>
                  <a:schemeClr val="tx1"/>
                </a:solidFill>
              </a:rPr>
              <a:t>对本规划有意见的</a:t>
            </a:r>
            <a:r>
              <a:rPr lang="en-US" altLang="zh-CN" sz="1700">
                <a:solidFill>
                  <a:schemeClr val="tx1"/>
                </a:solidFill>
              </a:rPr>
              <a:t> </a:t>
            </a:r>
            <a:r>
              <a:rPr lang="zh-CN" altLang="en-US" sz="1700">
                <a:solidFill>
                  <a:schemeClr val="tx1"/>
                </a:solidFill>
              </a:rPr>
              <a:t>，应在公示期内进行反馈，反馈方式如下：</a:t>
            </a:r>
            <a:endParaRPr lang="zh-CN" altLang="en-US" sz="1700">
              <a:solidFill>
                <a:schemeClr val="tx1"/>
              </a:solidFill>
            </a:endParaRPr>
          </a:p>
          <a:p>
            <a:pPr algn="l">
              <a:buClrTx/>
              <a:buSzTx/>
            </a:pPr>
            <a:r>
              <a:rPr lang="en-US" altLang="zh-CN" sz="1700">
                <a:solidFill>
                  <a:schemeClr val="tx1"/>
                </a:solidFill>
              </a:rPr>
              <a:t>              1.</a:t>
            </a:r>
            <a:r>
              <a:rPr lang="zh-CN" altLang="en-US" sz="1700">
                <a:solidFill>
                  <a:schemeClr val="tx1"/>
                </a:solidFill>
              </a:rPr>
              <a:t>书面反馈意见，请将书面意见通过邮寄或者现场投递至</a:t>
            </a:r>
            <a:r>
              <a:rPr lang="zh-CN" altLang="en-US" sz="1700">
                <a:solidFill>
                  <a:schemeClr val="tx1"/>
                </a:solidFill>
                <a:highlight>
                  <a:srgbClr val="00FF00"/>
                </a:highlight>
              </a:rPr>
              <a:t>云锦路</a:t>
            </a:r>
            <a:r>
              <a:rPr lang="en-US" altLang="zh-CN" sz="1700">
                <a:solidFill>
                  <a:schemeClr val="tx1"/>
                </a:solidFill>
                <a:highlight>
                  <a:srgbClr val="00FF00"/>
                </a:highlight>
              </a:rPr>
              <a:t>1</a:t>
            </a:r>
            <a:r>
              <a:rPr lang="zh-CN" altLang="en-US" sz="1700">
                <a:solidFill>
                  <a:schemeClr val="tx1"/>
                </a:solidFill>
                <a:highlight>
                  <a:srgbClr val="00FF00"/>
                </a:highlight>
              </a:rPr>
              <a:t>号。</a:t>
            </a:r>
            <a:endParaRPr lang="zh-CN" altLang="en-US" sz="1700">
              <a:solidFill>
                <a:schemeClr val="tx1"/>
              </a:solidFill>
              <a:highlight>
                <a:srgbClr val="00FF00"/>
              </a:highlight>
            </a:endParaRPr>
          </a:p>
          <a:p>
            <a:pPr algn="l">
              <a:buClrTx/>
              <a:buSzTx/>
            </a:pPr>
            <a:r>
              <a:rPr lang="zh-CN" altLang="en-US" sz="1700">
                <a:solidFill>
                  <a:schemeClr val="tx1"/>
                </a:solidFill>
              </a:rPr>
              <a:t>              2.电话反馈意见，请拨打公示（公布）联系电话</a:t>
            </a:r>
            <a:r>
              <a:rPr lang="zh-CN" altLang="en-US" sz="1700">
                <a:solidFill>
                  <a:schemeClr val="tx1"/>
                </a:solidFill>
                <a:highlight>
                  <a:srgbClr val="00FF00"/>
                </a:highlight>
              </a:rPr>
              <a:t>0877-2021620。</a:t>
            </a:r>
            <a:endParaRPr lang="zh-CN" altLang="en-US" sz="1700">
              <a:solidFill>
                <a:schemeClr val="tx1"/>
              </a:solidFill>
            </a:endParaRPr>
          </a:p>
          <a:p>
            <a:pPr algn="l"/>
            <a:endParaRPr lang="zh-CN" altLang="en-US" sz="1700">
              <a:solidFill>
                <a:schemeClr val="tx1"/>
              </a:solidFill>
            </a:endParaRPr>
          </a:p>
        </p:txBody>
      </p:sp>
      <p:sp>
        <p:nvSpPr>
          <p:cNvPr id="5" name="副标题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76860" y="5326380"/>
            <a:ext cx="468630" cy="4629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0000" tIns="46800" rIns="90000" bIns="46800" rtlCol="0">
            <a:normAutofit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1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6860" y="5894705"/>
            <a:ext cx="10196830" cy="19970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algn="l" defTabSz="1069340">
              <a:lnSpc>
                <a:spcPct val="17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</a:pPr>
            <a:r>
              <a:rPr lang="zh-CN" altLang="en-US" sz="1600" spc="200">
                <a:solidFill>
                  <a:schemeClr val="tx1"/>
                </a:solidFill>
                <a:uFillTx/>
                <a:sym typeface="+mn-ea"/>
              </a:rPr>
              <a:t>研和城镇单元</a:t>
            </a:r>
            <a:r>
              <a:rPr lang="en-US" altLang="zh-CN" sz="1600" spc="200">
                <a:solidFill>
                  <a:schemeClr val="tx1"/>
                </a:solidFill>
                <a:uFillTx/>
                <a:sym typeface="+mn-ea"/>
              </a:rPr>
              <a:t>3</a:t>
            </a:r>
            <a:r>
              <a:rPr lang="zh-CN" altLang="en-US" sz="1600" spc="200">
                <a:solidFill>
                  <a:schemeClr val="tx1"/>
                </a:solidFill>
                <a:uFillTx/>
                <a:sym typeface="+mn-ea"/>
              </a:rPr>
              <a:t>位于研和街道东南部，</a:t>
            </a:r>
            <a:r>
              <a:rPr lang="zh-CN" sz="1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以《玉溪</a:t>
            </a:r>
            <a:r>
              <a:rPr lang="zh-CN" sz="1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市红塔区国土空间总体规划（2021-2035年）》划定的研和城镇单元3（大坡头片区）为本次规划范围。</a:t>
            </a:r>
            <a:r>
              <a:rPr 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东至玉蒙铁路，南至金岭材料科技有限公司，西至宋官村，北与研和城镇单元2相连。</a:t>
            </a:r>
            <a:endParaRPr lang="zh-CN" sz="16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marL="0" algn="l" defTabSz="1069340">
              <a:lnSpc>
                <a:spcPct val="17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</a:pPr>
            <a:r>
              <a:rPr lang="zh-CN" altLang="en-US" sz="2000" b="1" spc="200">
                <a:solidFill>
                  <a:srgbClr val="FF0000"/>
                </a:solidFill>
                <a:uFillTx/>
                <a:sym typeface="+mn-ea"/>
              </a:rPr>
              <a:t>单元总面积</a:t>
            </a:r>
            <a:r>
              <a:rPr lang="zh-CN" altLang="en-US" sz="2000" b="1" spc="200">
                <a:solidFill>
                  <a:srgbClr val="FF0000"/>
                </a:solidFill>
                <a:uFillTx/>
                <a:sym typeface="+mn-ea"/>
              </a:rPr>
              <a:t>444.8283</a:t>
            </a:r>
            <a:r>
              <a:rPr lang="zh-CN" altLang="en-US" sz="2000" b="1" spc="200">
                <a:solidFill>
                  <a:srgbClr val="FF0000"/>
                </a:solidFill>
                <a:uFillTx/>
                <a:sym typeface="+mn-ea"/>
              </a:rPr>
              <a:t>公顷</a:t>
            </a:r>
            <a:r>
              <a:rPr lang="zh-CN" altLang="en-US" sz="2000" b="1" spc="200">
                <a:solidFill>
                  <a:srgbClr val="FF0000"/>
                </a:solidFill>
                <a:uFillTx/>
                <a:sym typeface="+mn-ea"/>
              </a:rPr>
              <a:t>。</a:t>
            </a:r>
            <a:endParaRPr lang="zh-CN" altLang="en-US" sz="2000" b="1" spc="200">
              <a:solidFill>
                <a:srgbClr val="FF0000"/>
              </a:solidFill>
              <a:uFillTx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8315" y="14657070"/>
            <a:ext cx="4097020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300" spc="200">
                <a:uFillTx/>
                <a:sym typeface="+mn-ea"/>
              </a:rPr>
              <a:t>红塔区详规单元划分图（红色为本单元）</a:t>
            </a:r>
            <a:endParaRPr lang="zh-CN" altLang="en-US" sz="1300" spc="200">
              <a:uFillTx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92115" y="14672310"/>
            <a:ext cx="4097020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300" spc="200">
                <a:uFillTx/>
                <a:sym typeface="+mn-ea"/>
              </a:rPr>
              <a:t>研和城镇单元</a:t>
            </a:r>
            <a:r>
              <a:rPr lang="en-US" altLang="zh-CN" sz="1300" spc="200">
                <a:uFillTx/>
                <a:sym typeface="+mn-ea"/>
              </a:rPr>
              <a:t>3</a:t>
            </a:r>
            <a:r>
              <a:rPr lang="zh-CN" altLang="en-US" sz="1300" spc="200">
                <a:uFillTx/>
                <a:sym typeface="+mn-ea"/>
              </a:rPr>
              <a:t>规划范围</a:t>
            </a:r>
            <a:r>
              <a:rPr lang="zh-CN" altLang="en-US" sz="1300" spc="200">
                <a:uFillTx/>
                <a:sym typeface="+mn-ea"/>
              </a:rPr>
              <a:t>图</a:t>
            </a:r>
            <a:endParaRPr lang="zh-CN" altLang="en-US" sz="1300" spc="200">
              <a:uFillTx/>
              <a:sym typeface="+mn-ea"/>
            </a:endParaRPr>
          </a:p>
        </p:txBody>
      </p:sp>
      <p:pic>
        <p:nvPicPr>
          <p:cNvPr id="10" name="图片 9" descr="研和城镇单元在所以单位的位置"/>
          <p:cNvPicPr>
            <a:picLocks noChangeAspect="1"/>
          </p:cNvPicPr>
          <p:nvPr/>
        </p:nvPicPr>
        <p:blipFill>
          <a:blip r:embed="rId5"/>
          <a:srcRect l="16341" t="5348" r="11445" b="6964"/>
          <a:stretch>
            <a:fillRect/>
          </a:stretch>
        </p:blipFill>
        <p:spPr>
          <a:xfrm>
            <a:off x="372745" y="7996555"/>
            <a:ext cx="3839210" cy="6588125"/>
          </a:xfrm>
          <a:prstGeom prst="rect">
            <a:avLst/>
          </a:prstGeom>
        </p:spPr>
      </p:pic>
      <p:pic>
        <p:nvPicPr>
          <p:cNvPr id="32" name="图片 32" descr="规划范围图"/>
          <p:cNvPicPr>
            <a:picLocks noChangeAspect="1"/>
          </p:cNvPicPr>
          <p:nvPr/>
        </p:nvPicPr>
        <p:blipFill>
          <a:blip r:embed="rId6"/>
          <a:srcRect l="4476" t="10227" r="10337" b="12756"/>
          <a:stretch>
            <a:fillRect/>
          </a:stretch>
        </p:blipFill>
        <p:spPr>
          <a:xfrm>
            <a:off x="4494530" y="7042150"/>
            <a:ext cx="5902960" cy="75406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796925" y="702310"/>
            <a:ext cx="3203575" cy="462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0000" tIns="46800" rIns="90000" bIns="46800" rtlCol="0">
            <a:normAutofit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b="1"/>
              <a:t>用地现状</a:t>
            </a:r>
            <a:r>
              <a:rPr lang="zh-CN" altLang="en-US" sz="2000" b="1"/>
              <a:t>分析</a:t>
            </a:r>
            <a:endParaRPr lang="zh-CN" altLang="en-US" sz="2000" b="1"/>
          </a:p>
        </p:txBody>
      </p:sp>
      <p:sp>
        <p:nvSpPr>
          <p:cNvPr id="5" name="副标题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76860" y="702310"/>
            <a:ext cx="468630" cy="4629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0000" tIns="46800" rIns="90000" bIns="46800" rtlCol="0">
            <a:normAutofit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2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6860" y="1317625"/>
            <a:ext cx="5196205" cy="4789805"/>
          </a:xfrm>
          <a:prstGeom prst="rect">
            <a:avLst/>
          </a:prstGeom>
        </p:spPr>
        <p:txBody>
          <a:bodyPr wrap="square">
            <a:noAutofit/>
          </a:bodyPr>
          <a:p>
            <a:pPr indent="355600" algn="l">
              <a:lnSpc>
                <a:spcPct val="160000"/>
              </a:lnSpc>
              <a:buClrTx/>
              <a:buSzTx/>
              <a:buFontTx/>
            </a:pP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本次大坡头片区国土空间详细规划总用地面积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444.8283公顷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。根据《土地利用现状分类》（GB/T21010-2017）进行统计，现状工矿仓储用地最多，面积为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224.3556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公顷，占片区总面积的50.44%；其次为园地，面积为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77.2953 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公顷，占总用地的比例为17.38%；林地面积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65.7874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公顷，占总用地的比例为14.79%。</a:t>
            </a:r>
            <a:endParaRPr 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355600" algn="l">
              <a:lnSpc>
                <a:spcPct val="160000"/>
              </a:lnSpc>
              <a:buClrTx/>
              <a:buSzTx/>
              <a:buFontTx/>
            </a:pP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按照三大地类划分，</a:t>
            </a:r>
            <a:r>
              <a:rPr lang="zh-CN" sz="1600" b="1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现状建设用地面积256.8147公顷，占片区总面积的57.73%，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农用地面积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166.4381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公顷，占片区总面积的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37.42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%，未利用地面积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21.5756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公顷，占比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4.85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%。</a:t>
            </a:r>
            <a:endParaRPr 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355600" algn="l">
              <a:lnSpc>
                <a:spcPct val="160000"/>
              </a:lnSpc>
              <a:buClrTx/>
              <a:buSzTx/>
              <a:buFontTx/>
            </a:pPr>
            <a:endParaRPr 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76925" y="7164705"/>
            <a:ext cx="4097020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300" spc="200">
                <a:uFillTx/>
                <a:sym typeface="+mn-ea"/>
              </a:rPr>
              <a:t>用地现状</a:t>
            </a:r>
            <a:r>
              <a:rPr lang="zh-CN" altLang="en-US" sz="1300" spc="200">
                <a:uFillTx/>
                <a:sym typeface="+mn-ea"/>
              </a:rPr>
              <a:t>图</a:t>
            </a:r>
            <a:endParaRPr lang="zh-CN" altLang="en-US" sz="1300" spc="200">
              <a:uFillTx/>
              <a:sym typeface="+mn-ea"/>
            </a:endParaRPr>
          </a:p>
        </p:txBody>
      </p:sp>
      <p:sp>
        <p:nvSpPr>
          <p:cNvPr id="14" name="副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923925" y="8234680"/>
            <a:ext cx="3203575" cy="462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0000" tIns="46800" rIns="90000" bIns="46800" rtlCol="0">
            <a:normAutofit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000" b="1"/>
              <a:t>“</a:t>
            </a:r>
            <a:r>
              <a:rPr lang="zh-CN" altLang="en-US" sz="2000" b="1"/>
              <a:t>三线</a:t>
            </a:r>
            <a:r>
              <a:rPr lang="en-US" altLang="zh-CN" sz="2000" b="1"/>
              <a:t>”</a:t>
            </a:r>
            <a:r>
              <a:rPr lang="zh-CN" altLang="en-US" sz="2000" b="1"/>
              <a:t>衔接</a:t>
            </a:r>
            <a:endParaRPr lang="zh-CN" altLang="en-US" sz="2000" b="1"/>
          </a:p>
        </p:txBody>
      </p:sp>
      <p:sp>
        <p:nvSpPr>
          <p:cNvPr id="15" name="副标题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403860" y="8234680"/>
            <a:ext cx="468630" cy="4629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0000" tIns="46800" rIns="90000" bIns="46800" rtlCol="0">
            <a:normAutofit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3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76860" y="8860155"/>
            <a:ext cx="5069205" cy="1753235"/>
          </a:xfrm>
          <a:prstGeom prst="rect">
            <a:avLst/>
          </a:prstGeom>
        </p:spPr>
        <p:txBody>
          <a:bodyPr wrap="square">
            <a:noAutofit/>
          </a:bodyPr>
          <a:p>
            <a:pPr marL="0" lvl="1" algn="l" defTabSz="266700">
              <a:lnSpc>
                <a:spcPct val="150000"/>
              </a:lnSpc>
              <a:buClrTx/>
              <a:buSzTx/>
              <a:buFontTx/>
              <a:buNone/>
            </a:pPr>
            <a:r>
              <a:rPr 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单元总面积444.8283公顷，其中城镇开发边界内用地</a:t>
            </a:r>
            <a:r>
              <a:rPr 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378.6780公顷，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开发边界外用地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66.1503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公顷。</a:t>
            </a:r>
            <a:endParaRPr 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lvl="1" algn="l" defTabSz="266700">
              <a:lnSpc>
                <a:spcPct val="150000"/>
              </a:lnSpc>
              <a:buClrTx/>
              <a:buSzTx/>
              <a:buFontTx/>
              <a:buNone/>
            </a:pPr>
            <a:r>
              <a:rPr 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不涉及生态保护红线，不涉及永久基本农田保护红线。</a:t>
            </a:r>
            <a:endParaRPr lang="zh-CN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923915" y="14524355"/>
            <a:ext cx="4097020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1300" spc="200">
                <a:uFillTx/>
                <a:sym typeface="+mn-ea"/>
              </a:rPr>
              <a:t>“</a:t>
            </a:r>
            <a:r>
              <a:rPr lang="zh-CN" altLang="en-US" sz="1300" spc="200">
                <a:uFillTx/>
                <a:sym typeface="+mn-ea"/>
              </a:rPr>
              <a:t>三线</a:t>
            </a:r>
            <a:r>
              <a:rPr lang="en-US" sz="1300" spc="200">
                <a:uFillTx/>
                <a:sym typeface="+mn-ea"/>
              </a:rPr>
              <a:t>”</a:t>
            </a:r>
            <a:r>
              <a:rPr lang="zh-CN" altLang="en-US" sz="1300" spc="200">
                <a:uFillTx/>
                <a:sym typeface="+mn-ea"/>
              </a:rPr>
              <a:t>衔接示意图</a:t>
            </a:r>
            <a:endParaRPr lang="en-US" altLang="zh-CN" sz="1300" spc="200">
              <a:uFillTx/>
              <a:sym typeface="+mn-ea"/>
            </a:endParaRPr>
          </a:p>
        </p:txBody>
      </p:sp>
      <p:pic>
        <p:nvPicPr>
          <p:cNvPr id="3" name="图片 2" descr="土地利用现状图jpg"/>
          <p:cNvPicPr>
            <a:picLocks noChangeAspect="1"/>
          </p:cNvPicPr>
          <p:nvPr/>
        </p:nvPicPr>
        <p:blipFill>
          <a:blip r:embed="rId5"/>
          <a:srcRect l="4031" t="9711" r="11462" b="2686"/>
          <a:stretch>
            <a:fillRect/>
          </a:stretch>
        </p:blipFill>
        <p:spPr>
          <a:xfrm>
            <a:off x="5701030" y="381000"/>
            <a:ext cx="4585335" cy="6717030"/>
          </a:xfrm>
          <a:prstGeom prst="rect">
            <a:avLst/>
          </a:prstGeom>
        </p:spPr>
      </p:pic>
      <p:graphicFrame>
        <p:nvGraphicFramePr>
          <p:cNvPr id="13" name="表格 12"/>
          <p:cNvGraphicFramePr/>
          <p:nvPr>
            <p:custDataLst>
              <p:tags r:id="rId6"/>
            </p:custDataLst>
          </p:nvPr>
        </p:nvGraphicFramePr>
        <p:xfrm>
          <a:off x="421640" y="5876290"/>
          <a:ext cx="4855845" cy="1577975"/>
        </p:xfrm>
        <a:graphic>
          <a:graphicData uri="http://schemas.openxmlformats.org/drawingml/2006/table">
            <a:tbl>
              <a:tblPr/>
              <a:tblGrid>
                <a:gridCol w="1275080"/>
                <a:gridCol w="2127885"/>
                <a:gridCol w="1452880"/>
              </a:tblGrid>
              <a:tr h="315595">
                <a:tc>
                  <a:txBody>
                    <a:bodyPr/>
                    <a:p>
                      <a:pPr algn="ctr" fontAlgn="ctr"/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类型</a:t>
                      </a:r>
                      <a:endParaRPr lang="zh-CN" altLang="en-US" sz="11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面积（公顷）</a:t>
                      </a:r>
                      <a:endParaRPr lang="zh-CN" altLang="en-US" sz="11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占总用地比例（</a:t>
                      </a:r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%</a:t>
                      </a:r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）</a:t>
                      </a:r>
                      <a:endParaRPr lang="zh-CN" altLang="en-US" sz="11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59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农用地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166.4381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37.42%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59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建设用地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256.8147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57.73%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59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未利用地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21.5756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4.85%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59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总计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444.8283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100.00%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" name="图片 5" descr="三线衔接图"/>
          <p:cNvPicPr>
            <a:picLocks noChangeAspect="1"/>
          </p:cNvPicPr>
          <p:nvPr/>
        </p:nvPicPr>
        <p:blipFill>
          <a:blip r:embed="rId7"/>
          <a:srcRect l="5685" t="6079" r="4131" b="3167"/>
          <a:stretch>
            <a:fillRect/>
          </a:stretch>
        </p:blipFill>
        <p:spPr>
          <a:xfrm>
            <a:off x="5701030" y="7973060"/>
            <a:ext cx="4578350" cy="6511925"/>
          </a:xfrm>
          <a:prstGeom prst="rect">
            <a:avLst/>
          </a:prstGeom>
        </p:spPr>
      </p:pic>
      <p:graphicFrame>
        <p:nvGraphicFramePr>
          <p:cNvPr id="7" name="表格 6"/>
          <p:cNvGraphicFramePr/>
          <p:nvPr/>
        </p:nvGraphicFramePr>
        <p:xfrm>
          <a:off x="403860" y="10511155"/>
          <a:ext cx="4942205" cy="4122420"/>
        </p:xfrm>
        <a:graphic>
          <a:graphicData uri="http://schemas.openxmlformats.org/drawingml/2006/table">
            <a:tbl>
              <a:tblPr/>
              <a:tblGrid>
                <a:gridCol w="791845"/>
                <a:gridCol w="1625600"/>
                <a:gridCol w="1027430"/>
                <a:gridCol w="1497330"/>
              </a:tblGrid>
              <a:tr h="343535">
                <a:tc>
                  <a:txBody>
                    <a:bodyPr/>
                    <a:p>
                      <a:pPr algn="ctr" fontAlgn="ctr"/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地类编码</a:t>
                      </a:r>
                      <a:endParaRPr lang="zh-CN" altLang="en-US" sz="11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一级地类</a:t>
                      </a:r>
                      <a:endParaRPr lang="zh-CN" altLang="en-US" sz="11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面积（公顷）</a:t>
                      </a:r>
                      <a:endParaRPr lang="zh-CN" altLang="en-US" sz="11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占总用地比例（</a:t>
                      </a:r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%</a:t>
                      </a:r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）</a:t>
                      </a:r>
                      <a:endParaRPr lang="zh-CN" altLang="en-US" sz="11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3535"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耕地</a:t>
                      </a:r>
                      <a:endParaRPr lang="zh-CN" altLang="en-US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4.0902</a:t>
                      </a:r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 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6.18%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3535"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园地</a:t>
                      </a:r>
                      <a:endParaRPr lang="zh-CN" altLang="en-US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16.7324</a:t>
                      </a:r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 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25.29%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3535"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林地</a:t>
                      </a:r>
                      <a:endParaRPr lang="zh-CN" altLang="en-US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26.1760</a:t>
                      </a:r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 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39.57%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3535"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草地</a:t>
                      </a:r>
                      <a:endParaRPr lang="zh-CN" altLang="en-US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1.9482</a:t>
                      </a:r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 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2.95%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3535"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商服用地</a:t>
                      </a:r>
                      <a:endParaRPr lang="zh-CN" altLang="en-US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0.0002</a:t>
                      </a:r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 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0.00%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3535"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工矿仓储用地</a:t>
                      </a:r>
                      <a:endParaRPr lang="zh-CN" altLang="en-US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12.7128</a:t>
                      </a:r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 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19.22%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3535"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7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住宅用地</a:t>
                      </a:r>
                      <a:endParaRPr lang="zh-CN" altLang="en-US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0.0075</a:t>
                      </a:r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 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0.01%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3535"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交通运输用地</a:t>
                      </a:r>
                      <a:endParaRPr lang="zh-CN" altLang="en-US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1.1903</a:t>
                      </a:r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 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1.80%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3535"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11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水域及水利设施用地</a:t>
                      </a:r>
                      <a:endParaRPr lang="zh-CN" altLang="en-US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2.4339</a:t>
                      </a:r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 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3.68%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3535"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12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其他土地</a:t>
                      </a:r>
                      <a:endParaRPr lang="zh-CN" altLang="en-US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0.8588</a:t>
                      </a:r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 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1.30%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3535">
                <a:tc gridSpan="2">
                  <a:txBody>
                    <a:bodyPr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合计</a:t>
                      </a:r>
                      <a:endParaRPr lang="zh-CN" altLang="en-US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66.1503</a:t>
                      </a:r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100.00%</a:t>
                      </a:r>
                      <a:endParaRPr lang="en-US" altLang="zh-CN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306705" y="10210800"/>
            <a:ext cx="5346700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ctr"/>
            <a:r>
              <a:rPr lang="zh-CN" altLang="en-US" sz="1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城镇开发边界外用地统计表</a:t>
            </a:r>
            <a:endParaRPr lang="zh-CN" altLang="en-US" sz="1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796925" y="342265"/>
            <a:ext cx="3203575" cy="462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0000" tIns="46800" rIns="90000" bIns="46800" rtlCol="0">
            <a:normAutofit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b="1"/>
              <a:t>规划定位及</a:t>
            </a:r>
            <a:r>
              <a:rPr lang="zh-CN" altLang="en-US" sz="2000" b="1"/>
              <a:t>目标</a:t>
            </a:r>
            <a:endParaRPr lang="zh-CN" altLang="en-US" sz="2000" b="1"/>
          </a:p>
        </p:txBody>
      </p:sp>
      <p:sp>
        <p:nvSpPr>
          <p:cNvPr id="5" name="副标题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76860" y="342265"/>
            <a:ext cx="468630" cy="4629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0000" tIns="46800" rIns="90000" bIns="46800" rtlCol="0">
            <a:normAutofit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4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6860" y="957580"/>
            <a:ext cx="10094595" cy="6195695"/>
          </a:xfrm>
          <a:prstGeom prst="rect">
            <a:avLst/>
          </a:prstGeom>
        </p:spPr>
        <p:txBody>
          <a:bodyPr wrap="square">
            <a:noAutofit/>
          </a:bodyPr>
          <a:p>
            <a:pPr marL="0" lvl="1" algn="l" defTabSz="106934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600" spc="200">
                <a:uFillTx/>
              </a:rPr>
              <a:t>       主要根据《红塔产业园区总体规划修编（</a:t>
            </a:r>
            <a:r>
              <a:rPr lang="en-US" altLang="zh-CN" sz="1600" spc="200">
                <a:uFillTx/>
              </a:rPr>
              <a:t>2021-2035</a:t>
            </a:r>
            <a:r>
              <a:rPr lang="zh-CN" altLang="en-US" sz="1600" spc="200">
                <a:uFillTx/>
              </a:rPr>
              <a:t>年）》关于研和片区的产业功能定位，结合大坡头片区的交通和资源条件，提出片区总体定位为</a:t>
            </a:r>
            <a:r>
              <a:rPr lang="zh-CN" altLang="en-US" sz="2000" b="1" spc="200">
                <a:solidFill>
                  <a:srgbClr val="C00000"/>
                </a:solidFill>
                <a:uFillTx/>
              </a:rPr>
              <a:t>以发展金属制品加工、新能源新材料及现代服务业为主的新型产业园区。</a:t>
            </a:r>
            <a:endParaRPr lang="zh-CN" altLang="en-US" sz="2000" b="1" spc="200">
              <a:solidFill>
                <a:srgbClr val="C00000"/>
              </a:solidFill>
              <a:uFillTx/>
            </a:endParaRPr>
          </a:p>
          <a:p>
            <a:pPr marL="0" lvl="1" algn="l" defTabSz="106934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</a:pPr>
            <a:endParaRPr sz="2000" b="1">
              <a:solidFill>
                <a:srgbClr val="C00000"/>
              </a:solidFill>
              <a:latin typeface="+mn-ea"/>
              <a:cs typeface="方正黑体_GBK" panose="03000509000000000000" charset="-122"/>
            </a:endParaRPr>
          </a:p>
          <a:p>
            <a:pPr marL="0" lvl="1" algn="l" defTabSz="106934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>
                <a:latin typeface="方正黑体_GBK" panose="03000509000000000000" charset="-122"/>
                <a:ea typeface="方正黑体_GBK" panose="03000509000000000000" charset="-122"/>
                <a:cs typeface="方正黑体_GBK" panose="03000509000000000000" charset="-122"/>
              </a:rPr>
              <a:t>       </a:t>
            </a:r>
            <a:r>
              <a:rPr lang="zh-CN" sz="2100" b="1">
                <a:solidFill>
                  <a:srgbClr val="FF0000"/>
                </a:solidFill>
                <a:latin typeface="+mj-ea"/>
                <a:ea typeface="+mj-ea"/>
                <a:cs typeface="方正黑体_GBK" panose="03000509000000000000" charset="-122"/>
              </a:rPr>
              <a:t>金属制品加工</a:t>
            </a:r>
            <a:r>
              <a:rPr sz="2100" b="1">
                <a:solidFill>
                  <a:srgbClr val="FF0000"/>
                </a:solidFill>
                <a:latin typeface="+mj-ea"/>
                <a:ea typeface="+mj-ea"/>
                <a:cs typeface="方正黑体_GBK" panose="03000509000000000000" charset="-122"/>
              </a:rPr>
              <a:t>：</a:t>
            </a:r>
            <a:r>
              <a:rPr lang="zh-CN" altLang="en-US" sz="1600" spc="200">
                <a:uFillTx/>
              </a:rPr>
              <a:t>以特种钢材、装配式钢结构建筑为主要发展</a:t>
            </a:r>
            <a:r>
              <a:rPr lang="zh-CN" altLang="en-US" sz="1600" spc="200">
                <a:uFillTx/>
              </a:rPr>
              <a:t>方向。</a:t>
            </a:r>
            <a:endParaRPr lang="zh-CN" altLang="en-US" sz="1600" spc="200">
              <a:uFillTx/>
            </a:endParaRPr>
          </a:p>
          <a:p>
            <a:pPr marL="0" lvl="1" algn="l" defTabSz="106934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>
                <a:solidFill>
                  <a:srgbClr val="0070C0"/>
                </a:solidFill>
                <a:latin typeface="方正黑体_GBK" panose="03000509000000000000" charset="-122"/>
                <a:ea typeface="方正黑体_GBK" panose="03000509000000000000" charset="-122"/>
                <a:cs typeface="方正黑体_GBK" panose="03000509000000000000" charset="-122"/>
              </a:rPr>
              <a:t>      </a:t>
            </a:r>
            <a:r>
              <a:rPr lang="en-US">
                <a:solidFill>
                  <a:srgbClr val="FF0000"/>
                </a:solidFill>
                <a:latin typeface="方正黑体_GBK" panose="03000509000000000000" charset="-122"/>
                <a:ea typeface="方正黑体_GBK" panose="03000509000000000000" charset="-122"/>
                <a:cs typeface="方正黑体_GBK" panose="03000509000000000000" charset="-122"/>
              </a:rPr>
              <a:t> </a:t>
            </a:r>
            <a:r>
              <a:rPr lang="zh-CN" sz="2100" b="1">
                <a:solidFill>
                  <a:srgbClr val="FF0000"/>
                </a:solidFill>
                <a:latin typeface="+mj-ea"/>
                <a:ea typeface="+mj-ea"/>
                <a:cs typeface="方正黑体_GBK" panose="03000509000000000000" charset="-122"/>
              </a:rPr>
              <a:t>新能源新材料</a:t>
            </a:r>
            <a:r>
              <a:rPr sz="2100" b="1">
                <a:solidFill>
                  <a:srgbClr val="FF0000"/>
                </a:solidFill>
                <a:latin typeface="+mj-ea"/>
                <a:ea typeface="+mj-ea"/>
                <a:cs typeface="方正黑体_GBK" panose="03000509000000000000" charset="-122"/>
              </a:rPr>
              <a:t>：</a:t>
            </a:r>
            <a:r>
              <a:rPr lang="zh-CN" altLang="en-US" sz="1600" spc="200">
                <a:uFillTx/>
              </a:rPr>
              <a:t>锂电池为主的新能源电池和光电材料为主要发展</a:t>
            </a:r>
            <a:r>
              <a:rPr lang="zh-CN" altLang="en-US" sz="1600" spc="200">
                <a:uFillTx/>
              </a:rPr>
              <a:t>方向。</a:t>
            </a:r>
            <a:endParaRPr lang="zh-CN" altLang="en-US" sz="1600" spc="200">
              <a:uFillTx/>
            </a:endParaRPr>
          </a:p>
          <a:p>
            <a:pPr marL="0" lvl="1" algn="just" defTabSz="266700">
              <a:lnSpc>
                <a:spcPct val="150000"/>
              </a:lnSpc>
              <a:buClrTx/>
              <a:buSzTx/>
              <a:buFontTx/>
              <a:buNone/>
            </a:pPr>
            <a:r>
              <a:rPr lang="en-US">
                <a:latin typeface="方正黑体_GBK" panose="03000509000000000000" charset="-122"/>
                <a:ea typeface="方正黑体_GBK" panose="03000509000000000000" charset="-122"/>
                <a:cs typeface="方正黑体_GBK" panose="03000509000000000000" charset="-122"/>
              </a:rPr>
              <a:t>   </a:t>
            </a:r>
            <a:r>
              <a:rPr lang="en-US">
                <a:solidFill>
                  <a:srgbClr val="0070C0"/>
                </a:solidFill>
                <a:latin typeface="方正黑体_GBK" panose="03000509000000000000" charset="-122"/>
                <a:ea typeface="方正黑体_GBK" panose="03000509000000000000" charset="-122"/>
                <a:cs typeface="方正黑体_GBK" panose="03000509000000000000" charset="-122"/>
              </a:rPr>
              <a:t>  </a:t>
            </a:r>
            <a:r>
              <a:rPr lang="en-US">
                <a:solidFill>
                  <a:srgbClr val="FF0000"/>
                </a:solidFill>
                <a:latin typeface="方正黑体_GBK" panose="03000509000000000000" charset="-122"/>
                <a:ea typeface="方正黑体_GBK" panose="03000509000000000000" charset="-122"/>
                <a:cs typeface="方正黑体_GBK" panose="03000509000000000000" charset="-122"/>
              </a:rPr>
              <a:t> </a:t>
            </a:r>
            <a:r>
              <a:rPr lang="zh-CN" sz="2100" b="1">
                <a:solidFill>
                  <a:srgbClr val="FF0000"/>
                </a:solidFill>
                <a:latin typeface="+mj-ea"/>
                <a:ea typeface="+mj-ea"/>
                <a:cs typeface="方正黑体_GBK" panose="03000509000000000000" charset="-122"/>
              </a:rPr>
              <a:t> 现代服务业：</a:t>
            </a:r>
            <a:r>
              <a:rPr lang="zh-CN" altLang="en-US" sz="1600" spc="200">
                <a:uFillTx/>
              </a:rPr>
              <a:t>以科技服务、数字服务和电子商务为主要发展</a:t>
            </a:r>
            <a:r>
              <a:rPr lang="zh-CN" altLang="en-US" sz="1600" spc="200">
                <a:uFillTx/>
              </a:rPr>
              <a:t>方向。 </a:t>
            </a:r>
            <a:r>
              <a:rPr lang="en-US">
                <a:latin typeface="方正黑体_GBK" panose="03000509000000000000" charset="-122"/>
                <a:ea typeface="方正黑体_GBK" panose="03000509000000000000" charset="-122"/>
                <a:cs typeface="方正黑体_GBK" panose="03000509000000000000" charset="-122"/>
              </a:rPr>
              <a:t>      </a:t>
            </a:r>
            <a:endParaRPr>
              <a:latin typeface="方正黑体_GBK" panose="03000509000000000000" charset="-122"/>
              <a:ea typeface="方正黑体_GBK" panose="03000509000000000000" charset="-122"/>
              <a:cs typeface="方正黑体_GBK" panose="03000509000000000000" charset="-122"/>
            </a:endParaRPr>
          </a:p>
        </p:txBody>
      </p:sp>
      <p:sp>
        <p:nvSpPr>
          <p:cNvPr id="13" name="副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803910" y="5959475"/>
            <a:ext cx="3203575" cy="462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0000" tIns="46800" rIns="90000" bIns="46800" rtlCol="0">
            <a:normAutofit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b="1"/>
              <a:t>规模</a:t>
            </a:r>
            <a:r>
              <a:rPr lang="zh-CN" altLang="en-US" sz="2000" b="1"/>
              <a:t>管控</a:t>
            </a:r>
            <a:endParaRPr lang="zh-CN" altLang="en-US" sz="2000" b="1"/>
          </a:p>
        </p:txBody>
      </p:sp>
      <p:sp>
        <p:nvSpPr>
          <p:cNvPr id="14" name="副标题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83845" y="5959475"/>
            <a:ext cx="468630" cy="4629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0000" tIns="46800" rIns="90000" bIns="46800" rtlCol="0">
            <a:normAutofit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5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0405" y="6631940"/>
            <a:ext cx="6321425" cy="11506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b="1" spc="200">
                <a:solidFill>
                  <a:srgbClr val="0070C0"/>
                </a:solidFill>
                <a:uFillTx/>
                <a:sym typeface="+mn-ea"/>
              </a:rPr>
              <a:t>人口规模：</a:t>
            </a:r>
            <a:r>
              <a:rPr lang="en-US" altLang="zh-CN" sz="1700" spc="200">
                <a:uFillTx/>
                <a:sym typeface="+mn-ea"/>
              </a:rPr>
              <a:t>0.9</a:t>
            </a:r>
            <a:r>
              <a:rPr lang="zh-CN" altLang="en-US" sz="1700" spc="200">
                <a:uFillTx/>
                <a:sym typeface="+mn-ea"/>
              </a:rPr>
              <a:t>万人。</a:t>
            </a:r>
            <a:endParaRPr lang="zh-CN" altLang="en-US" sz="1700" spc="200">
              <a:uFillTx/>
              <a:sym typeface="+mn-ea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1800" b="1" spc="200">
                <a:solidFill>
                  <a:srgbClr val="0070C0"/>
                </a:solidFill>
                <a:uFillTx/>
                <a:sym typeface="+mn-ea"/>
              </a:rPr>
              <a:t>建设用地规模：</a:t>
            </a:r>
            <a:r>
              <a:rPr lang="en-US" altLang="zh-CN" sz="17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378.6780</a:t>
            </a:r>
            <a:r>
              <a:rPr lang="en-US" altLang="zh-CN" sz="1700" spc="200">
                <a:uFillTx/>
                <a:sym typeface="+mn-ea"/>
              </a:rPr>
              <a:t>公顷。</a:t>
            </a:r>
            <a:endParaRPr lang="en-US" altLang="zh-CN" sz="1700" spc="200">
              <a:uFillTx/>
              <a:sym typeface="+mn-ea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endParaRPr lang="en-US" altLang="zh-CN" sz="1700" spc="200">
              <a:uFillTx/>
              <a:sym typeface="+mn-ea"/>
            </a:endParaRPr>
          </a:p>
        </p:txBody>
      </p:sp>
      <p:sp>
        <p:nvSpPr>
          <p:cNvPr id="16" name="副标题 2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807085" y="8785860"/>
            <a:ext cx="3203575" cy="462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0000" tIns="46800" rIns="90000" bIns="46800" rtlCol="0">
            <a:normAutofit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b="1"/>
              <a:t>用地布局</a:t>
            </a:r>
            <a:r>
              <a:rPr lang="zh-CN" altLang="en-US" sz="2000" b="1"/>
              <a:t>规划</a:t>
            </a:r>
            <a:endParaRPr lang="zh-CN" altLang="en-US" sz="2000" b="1"/>
          </a:p>
        </p:txBody>
      </p:sp>
      <p:sp>
        <p:nvSpPr>
          <p:cNvPr id="17" name="副标题 2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287020" y="8785860"/>
            <a:ext cx="468630" cy="4629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0000" tIns="46800" rIns="90000" bIns="46800" rtlCol="0">
            <a:normAutofit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6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23900" y="9391015"/>
            <a:ext cx="8575675" cy="52470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40000"/>
              </a:lnSpc>
            </a:pPr>
            <a:r>
              <a:rPr lang="zh-CN" altLang="en-US" sz="1800" b="1" spc="200">
                <a:solidFill>
                  <a:srgbClr val="FF0000"/>
                </a:solidFill>
                <a:uFillTx/>
                <a:latin typeface="+mn-ea"/>
                <a:cs typeface="+mn-ea"/>
                <a:sym typeface="+mn-ea"/>
              </a:rPr>
              <a:t>用地布局思路：</a:t>
            </a:r>
            <a:r>
              <a:rPr lang="en-US" altLang="zh-CN" sz="16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   </a:t>
            </a:r>
            <a:endParaRPr lang="en-US" altLang="zh-CN" sz="1600" b="1">
              <a:solidFill>
                <a:srgbClr val="C00000"/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en-US" altLang="zh-CN" sz="1600" b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1.</a:t>
            </a:r>
            <a:r>
              <a:rPr lang="zh-CN" altLang="en-US" sz="1600" b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遵循上位国土空间规划，落实北研高速、</a:t>
            </a:r>
            <a:r>
              <a:rPr lang="en-US" altLang="zh-CN" sz="1600" b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213</a:t>
            </a:r>
            <a:r>
              <a:rPr lang="zh-CN" altLang="en-US" sz="1600" b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国道等重要交通干线，</a:t>
            </a:r>
            <a:r>
              <a:rPr lang="zh-CN" altLang="en-US" sz="1600" b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确保内外畅通</a:t>
            </a:r>
            <a:r>
              <a:rPr lang="zh-CN" altLang="en-US" sz="1600" b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；</a:t>
            </a:r>
            <a:endParaRPr lang="en-US" altLang="zh-CN" sz="1600" b="1">
              <a:solidFill>
                <a:srgbClr val="0070C0"/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en-US" sz="1600" b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2.</a:t>
            </a:r>
            <a:r>
              <a:rPr lang="zh-CN" altLang="en-US" sz="1600" b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满足产业发展需求为基本原则，单元内以工业用地为</a:t>
            </a:r>
            <a:r>
              <a:rPr lang="zh-CN" altLang="en-US" sz="1600" b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主；</a:t>
            </a:r>
            <a:endParaRPr lang="zh-CN" altLang="en-US" sz="1600" b="1">
              <a:solidFill>
                <a:srgbClr val="0070C0"/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en-US" sz="1600" b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3.</a:t>
            </a:r>
            <a:r>
              <a:rPr lang="zh-CN" altLang="en-US" sz="1600" b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配备必要的商服用地形成邻里中</a:t>
            </a:r>
            <a:r>
              <a:rPr lang="zh-CN" altLang="en-US" sz="1600" b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心；</a:t>
            </a:r>
            <a:endParaRPr lang="zh-CN" altLang="en-US" sz="1600" b="1">
              <a:solidFill>
                <a:srgbClr val="0070C0"/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en-US" sz="1600" b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4.</a:t>
            </a:r>
            <a:r>
              <a:rPr lang="zh-CN" altLang="en-US" sz="1600" b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完善供电、排水、消防等基础设施</a:t>
            </a:r>
            <a:r>
              <a:rPr lang="zh-CN" altLang="en-US" sz="1600" b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布局。</a:t>
            </a:r>
            <a:endParaRPr lang="zh-CN" altLang="en-US" sz="1600" b="1">
              <a:solidFill>
                <a:srgbClr val="0070C0"/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40000"/>
              </a:lnSpc>
            </a:pPr>
            <a:endParaRPr lang="zh-CN" altLang="en-US" sz="1600" b="1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40000"/>
              </a:lnSpc>
              <a:buClrTx/>
              <a:buSzTx/>
              <a:buFontTx/>
            </a:pPr>
            <a:r>
              <a:rPr lang="zh-CN" altLang="en-US" sz="16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单元总面积</a:t>
            </a:r>
            <a:r>
              <a:rPr lang="en-US" altLang="zh-CN" sz="16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444.8283</a:t>
            </a:r>
            <a:r>
              <a:rPr lang="zh-CN" altLang="en-US" sz="16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公顷，其中城镇开发边界内用地</a:t>
            </a:r>
            <a:r>
              <a:rPr lang="zh-CN" altLang="en-US" sz="16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：378.6780</a:t>
            </a:r>
            <a:r>
              <a:rPr lang="zh-CN" altLang="en-US" sz="16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公顷，主要由以下几类构成：</a:t>
            </a:r>
            <a:endParaRPr lang="zh-CN" altLang="en-US" sz="1600" b="1">
              <a:solidFill>
                <a:srgbClr val="C00000"/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40000"/>
              </a:lnSpc>
            </a:pPr>
            <a:endParaRPr lang="zh-CN" altLang="en-US" sz="1600" b="1">
              <a:solidFill>
                <a:srgbClr val="C00000"/>
              </a:solidFill>
              <a:latin typeface="+mn-ea"/>
              <a:cs typeface="+mn-ea"/>
              <a:sym typeface="+mn-ea"/>
            </a:endParaRPr>
          </a:p>
          <a:p>
            <a:pPr algn="l" defTabSz="1069340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</a:pPr>
            <a:r>
              <a:rPr lang="zh-CN" altLang="en-US" sz="1600" b="1" spc="200">
                <a:uFillTx/>
                <a:latin typeface="+mn-ea"/>
                <a:cs typeface="+mn-ea"/>
                <a:sym typeface="+mn-ea"/>
              </a:rPr>
              <a:t>商业服务设施用地：</a:t>
            </a:r>
            <a:r>
              <a:rPr lang="zh-CN" altLang="en-US" sz="1600" spc="200">
                <a:uFillTx/>
                <a:sym typeface="+mn-ea"/>
              </a:rPr>
              <a:t>4.3229公顷，占建设用地的比例为1.14%；</a:t>
            </a:r>
            <a:endParaRPr lang="en-US" altLang="zh-CN" sz="1600" spc="200">
              <a:uFillTx/>
              <a:latin typeface="+mn-ea"/>
              <a:cs typeface="+mn-ea"/>
              <a:sym typeface="+mn-ea"/>
            </a:endParaRPr>
          </a:p>
          <a:p>
            <a:pPr algn="l" defTabSz="1069340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</a:pPr>
            <a:r>
              <a:rPr lang="zh-CN" altLang="en-US" sz="1600" b="1" spc="200">
                <a:uFillTx/>
                <a:latin typeface="+mn-ea"/>
                <a:cs typeface="+mn-ea"/>
                <a:sym typeface="+mn-ea"/>
              </a:rPr>
              <a:t>工业用地（二类）：</a:t>
            </a:r>
            <a:r>
              <a:rPr lang="zh-CN" altLang="en-US" sz="1600" spc="200">
                <a:uFillTx/>
                <a:sym typeface="+mn-ea"/>
              </a:rPr>
              <a:t>337.6669公顷，占建设用地的比例为89.17%；</a:t>
            </a:r>
            <a:endParaRPr lang="en-US" altLang="zh-CN" sz="1600" spc="200">
              <a:uFillTx/>
              <a:latin typeface="+mn-ea"/>
              <a:cs typeface="+mn-ea"/>
              <a:sym typeface="+mn-ea"/>
            </a:endParaRPr>
          </a:p>
          <a:p>
            <a:pPr algn="l" defTabSz="1069340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</a:pPr>
            <a:r>
              <a:rPr lang="zh-CN" altLang="en-US" sz="1600" b="1" spc="200">
                <a:uFillTx/>
                <a:latin typeface="+mn-ea"/>
                <a:cs typeface="+mn-ea"/>
                <a:sym typeface="+mn-ea"/>
              </a:rPr>
              <a:t>交通运输用地：</a:t>
            </a:r>
            <a:r>
              <a:rPr lang="zh-CN" altLang="en-US" sz="1600" spc="200">
                <a:uFillTx/>
                <a:sym typeface="+mn-ea"/>
              </a:rPr>
              <a:t>20.2159公顷，占建设用地的比例为5.34%；</a:t>
            </a:r>
            <a:endParaRPr lang="en-US" altLang="zh-CN" sz="1600" spc="200">
              <a:uFillTx/>
              <a:latin typeface="+mn-ea"/>
              <a:cs typeface="+mn-ea"/>
              <a:sym typeface="+mn-ea"/>
            </a:endParaRPr>
          </a:p>
          <a:p>
            <a:pPr algn="l" defTabSz="1069340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</a:pPr>
            <a:r>
              <a:rPr lang="zh-CN" altLang="en-US" sz="1600" b="1" spc="200">
                <a:uFillTx/>
                <a:latin typeface="+mn-ea"/>
                <a:cs typeface="+mn-ea"/>
                <a:sym typeface="+mn-ea"/>
              </a:rPr>
              <a:t>公用设施用地：</a:t>
            </a:r>
            <a:r>
              <a:rPr lang="zh-CN" altLang="en-US" sz="1600" spc="200">
                <a:uFillTx/>
                <a:sym typeface="+mn-ea"/>
              </a:rPr>
              <a:t>0.9751公顷，占建设用地的比例为0.26%；</a:t>
            </a:r>
            <a:endParaRPr lang="en-US" altLang="zh-CN" sz="1600" spc="200">
              <a:uFillTx/>
              <a:latin typeface="+mn-ea"/>
              <a:cs typeface="+mn-ea"/>
              <a:sym typeface="+mn-ea"/>
            </a:endParaRPr>
          </a:p>
          <a:p>
            <a:pPr algn="l" defTabSz="1069340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</a:pPr>
            <a:r>
              <a:rPr lang="zh-CN" altLang="en-US" sz="1600" b="1" spc="200">
                <a:uFillTx/>
                <a:latin typeface="+mn-ea"/>
                <a:cs typeface="+mn-ea"/>
                <a:sym typeface="+mn-ea"/>
              </a:rPr>
              <a:t>绿地与开敞空间用地：</a:t>
            </a:r>
            <a:r>
              <a:rPr lang="zh-CN" altLang="en-US" sz="1600" spc="200">
                <a:uFillTx/>
                <a:sym typeface="+mn-ea"/>
              </a:rPr>
              <a:t>15.4972公顷，占建设用地的比例为4.09%。</a:t>
            </a:r>
            <a:endParaRPr lang="en-US" altLang="zh-CN" sz="1600" spc="200">
              <a:uFillTx/>
              <a:latin typeface="+mn-ea"/>
              <a:cs typeface="+mn-ea"/>
              <a:sym typeface="+mn-ea"/>
            </a:endParaRPr>
          </a:p>
          <a:p>
            <a:pPr algn="l" defTabSz="1069340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</a:pPr>
            <a:endParaRPr lang="en-US" altLang="zh-CN" sz="1600" spc="200">
              <a:uFillTx/>
              <a:latin typeface="+mn-ea"/>
              <a:cs typeface="+mn-ea"/>
              <a:sym typeface="+mn-ea"/>
            </a:endParaRPr>
          </a:p>
          <a:p>
            <a:pPr algn="l" defTabSz="1069340">
              <a:lnSpc>
                <a:spcPct val="17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</a:pPr>
            <a:endParaRPr lang="zh-CN" altLang="en-US" sz="1600" spc="200">
              <a:uFillTx/>
              <a:latin typeface="+mn-ea"/>
              <a:cs typeface="+mn-ea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304540" y="14060170"/>
            <a:ext cx="4097020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500" spc="200">
                <a:uFillTx/>
                <a:sym typeface="+mn-ea"/>
              </a:rPr>
              <a:t>用地布局规划</a:t>
            </a:r>
            <a:r>
              <a:rPr lang="zh-CN" altLang="en-US" sz="1500" spc="200">
                <a:uFillTx/>
                <a:sym typeface="+mn-ea"/>
              </a:rPr>
              <a:t>图</a:t>
            </a:r>
            <a:endParaRPr lang="zh-CN" altLang="en-US" sz="1500" spc="200">
              <a:uFillTx/>
              <a:sym typeface="+mn-ea"/>
            </a:endParaRPr>
          </a:p>
        </p:txBody>
      </p:sp>
      <p:pic>
        <p:nvPicPr>
          <p:cNvPr id="2" name="图片 1" descr="总图"/>
          <p:cNvPicPr>
            <a:picLocks noChangeAspect="1"/>
          </p:cNvPicPr>
          <p:nvPr/>
        </p:nvPicPr>
        <p:blipFill>
          <a:blip r:embed="rId1"/>
          <a:srcRect l="3669" t="4421" r="15140" b="8681"/>
          <a:stretch>
            <a:fillRect/>
          </a:stretch>
        </p:blipFill>
        <p:spPr>
          <a:xfrm>
            <a:off x="981710" y="656590"/>
            <a:ext cx="8721725" cy="131921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34360" y="1848485"/>
            <a:ext cx="4541520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500" spc="200">
                <a:uFillTx/>
                <a:sym typeface="+mn-ea"/>
              </a:rPr>
              <a:t>城镇开发边界内规划用地统计</a:t>
            </a:r>
            <a:r>
              <a:rPr lang="zh-CN" altLang="en-US" sz="1500" spc="200">
                <a:uFillTx/>
                <a:sym typeface="+mn-ea"/>
              </a:rPr>
              <a:t>表</a:t>
            </a:r>
            <a:endParaRPr lang="zh-CN" altLang="en-US" sz="1500" spc="200">
              <a:uFillTx/>
              <a:sym typeface="+mn-ea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1459230" y="2322195"/>
          <a:ext cx="8100695" cy="7635240"/>
        </p:xfrm>
        <a:graphic>
          <a:graphicData uri="http://schemas.openxmlformats.org/drawingml/2006/table">
            <a:tbl>
              <a:tblPr/>
              <a:tblGrid>
                <a:gridCol w="840740"/>
                <a:gridCol w="1430020"/>
                <a:gridCol w="2439035"/>
                <a:gridCol w="2000250"/>
                <a:gridCol w="1390650"/>
              </a:tblGrid>
              <a:tr h="424180">
                <a:tc gridSpan="3">
                  <a:txBody>
                    <a:bodyPr/>
                    <a:p>
                      <a:pPr algn="ctr" fontAlgn="ctr"/>
                      <a:r>
                        <a:rPr lang="zh-CN" altLang="en-US" sz="15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用地名称</a:t>
                      </a:r>
                      <a:endParaRPr lang="zh-CN" altLang="en-US" sz="15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algn="ctr" fontAlgn="ctr"/>
                      <a:r>
                        <a:rPr lang="zh-CN" altLang="en-US" sz="15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规划</a:t>
                      </a:r>
                      <a:endParaRPr lang="zh-CN" altLang="en-US" sz="15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24180">
                <a:tc>
                  <a:txBody>
                    <a:bodyPr/>
                    <a:p>
                      <a:pPr algn="ctr" fontAlgn="ctr"/>
                      <a:r>
                        <a:rPr lang="zh-CN" altLang="en-US" sz="15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序号</a:t>
                      </a:r>
                      <a:endParaRPr lang="zh-CN" altLang="en-US" sz="15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5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一级类</a:t>
                      </a:r>
                      <a:endParaRPr lang="zh-CN" altLang="en-US" sz="15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5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二级类</a:t>
                      </a:r>
                      <a:endParaRPr lang="zh-CN" altLang="en-US" sz="15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5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面积</a:t>
                      </a:r>
                      <a:endParaRPr lang="zh-CN" altLang="en-US" sz="15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5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比重</a:t>
                      </a:r>
                      <a:endParaRPr lang="zh-CN" altLang="en-US" sz="15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180">
                <a:tc rowSpan="2">
                  <a:txBody>
                    <a:bodyPr/>
                    <a:p>
                      <a:pPr algn="ctr" fontAlgn="ctr"/>
                      <a:r>
                        <a:rPr lang="en-US" altLang="zh-CN" sz="15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zh-CN" sz="15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algn="ctr" fontAlgn="ctr"/>
                      <a:r>
                        <a:rPr lang="zh-CN" altLang="en-US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商业服务业用地</a:t>
                      </a:r>
                      <a:endParaRPr lang="zh-CN" altLang="en-US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商业用地</a:t>
                      </a:r>
                      <a:endParaRPr lang="zh-CN" altLang="en-US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4.3229 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1.14%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1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5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小计</a:t>
                      </a:r>
                      <a:endParaRPr lang="zh-CN" altLang="en-US" sz="15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4.3229 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1.14%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180">
                <a:tc rowSpan="2">
                  <a:txBody>
                    <a:bodyPr/>
                    <a:p>
                      <a:pPr algn="ctr" fontAlgn="ctr"/>
                      <a:r>
                        <a:rPr lang="en-US" altLang="zh-CN" sz="15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zh-CN" sz="15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algn="ctr" fontAlgn="ctr"/>
                      <a:r>
                        <a:rPr lang="zh-CN" altLang="en-US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工矿用地</a:t>
                      </a:r>
                      <a:endParaRPr lang="zh-CN" altLang="en-US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工业用地</a:t>
                      </a:r>
                      <a:endParaRPr lang="zh-CN" altLang="en-US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337.6669 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89.17%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1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5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小计</a:t>
                      </a:r>
                      <a:endParaRPr lang="zh-CN" altLang="en-US" sz="15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337.6669 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89.17%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180">
                <a:tc rowSpan="4">
                  <a:txBody>
                    <a:bodyPr/>
                    <a:p>
                      <a:pPr algn="ctr" fontAlgn="ctr"/>
                      <a:r>
                        <a:rPr lang="en-US" altLang="zh-CN" sz="15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zh-CN" sz="15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p>
                      <a:pPr algn="ctr" fontAlgn="ctr"/>
                      <a:r>
                        <a:rPr lang="zh-CN" altLang="en-US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交通运输用地</a:t>
                      </a:r>
                      <a:endParaRPr lang="zh-CN" altLang="en-US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公路用地</a:t>
                      </a:r>
                      <a:endParaRPr lang="zh-CN" altLang="en-US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13.4312 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3.55%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1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城镇村道路用地</a:t>
                      </a:r>
                      <a:endParaRPr lang="zh-CN" altLang="en-US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6.4597 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1.71%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1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交通场站用地</a:t>
                      </a:r>
                      <a:endParaRPr lang="zh-CN" altLang="en-US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0.3250 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0.09%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1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5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小计</a:t>
                      </a:r>
                      <a:endParaRPr lang="zh-CN" altLang="en-US" sz="15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20.2159 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5.34%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180">
                <a:tc rowSpan="3">
                  <a:txBody>
                    <a:bodyPr/>
                    <a:p>
                      <a:pPr algn="ctr" fontAlgn="ctr"/>
                      <a:r>
                        <a:rPr lang="en-US" altLang="zh-CN" sz="15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zh-CN" sz="15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p>
                      <a:pPr algn="ctr" fontAlgn="ctr"/>
                      <a:r>
                        <a:rPr lang="zh-CN" altLang="en-US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公用设施用地</a:t>
                      </a:r>
                      <a:endParaRPr lang="zh-CN" altLang="en-US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供电用地</a:t>
                      </a:r>
                      <a:endParaRPr lang="zh-CN" altLang="en-US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0.6636 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0.18%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1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消防用地</a:t>
                      </a:r>
                      <a:endParaRPr lang="zh-CN" altLang="en-US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0.3115 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0.08%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1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5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小计</a:t>
                      </a:r>
                      <a:endParaRPr lang="zh-CN" altLang="en-US" sz="15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0.9751 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0.26%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180">
                <a:tc rowSpan="3">
                  <a:txBody>
                    <a:bodyPr/>
                    <a:p>
                      <a:pPr algn="ctr" fontAlgn="ctr"/>
                      <a:r>
                        <a:rPr lang="en-US" altLang="zh-CN" sz="15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en-US" altLang="zh-CN" sz="15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p>
                      <a:pPr algn="ctr" fontAlgn="ctr"/>
                      <a:r>
                        <a:rPr lang="zh-CN" altLang="en-US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绿地与开敞空间用地</a:t>
                      </a:r>
                      <a:endParaRPr lang="zh-CN" altLang="en-US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公园绿地</a:t>
                      </a:r>
                      <a:endParaRPr lang="zh-CN" altLang="en-US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4.1354 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1.09%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1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防护绿地</a:t>
                      </a:r>
                      <a:endParaRPr lang="zh-CN" altLang="en-US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11.3618 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3.00%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1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5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小计</a:t>
                      </a:r>
                      <a:endParaRPr lang="zh-CN" altLang="en-US" sz="15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15.4972 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4.09%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180">
                <a:tc gridSpan="2">
                  <a:txBody>
                    <a:bodyPr/>
                    <a:p>
                      <a:pPr algn="ctr" fontAlgn="ctr"/>
                      <a:r>
                        <a:rPr lang="zh-CN" altLang="en-US" sz="15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建设用地</a:t>
                      </a:r>
                      <a:endParaRPr lang="zh-CN" altLang="en-US" sz="15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5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合计</a:t>
                      </a:r>
                      <a:endParaRPr lang="zh-CN" altLang="en-US" sz="15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378.6780 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100.00%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180">
                <a:tc gridSpan="3">
                  <a:txBody>
                    <a:bodyPr/>
                    <a:p>
                      <a:pPr algn="ctr" fontAlgn="ctr"/>
                      <a:r>
                        <a:rPr lang="zh-CN" altLang="en-US" sz="15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城镇开发边界北总用地面积</a:t>
                      </a:r>
                      <a:endParaRPr lang="zh-CN" altLang="en-US" sz="15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378.6780 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5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100.00%</a:t>
                      </a:r>
                      <a:endParaRPr lang="en-US" altLang="zh-CN" sz="15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796925" y="702310"/>
            <a:ext cx="3203575" cy="462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0000" tIns="46800" rIns="90000" bIns="46800" rtlCol="0">
            <a:normAutofit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b="1"/>
              <a:t>规划结</a:t>
            </a:r>
            <a:r>
              <a:rPr lang="zh-CN" altLang="en-US" sz="2000" b="1"/>
              <a:t>构</a:t>
            </a:r>
            <a:endParaRPr lang="zh-CN" altLang="en-US" sz="2000" b="1"/>
          </a:p>
        </p:txBody>
      </p:sp>
      <p:sp>
        <p:nvSpPr>
          <p:cNvPr id="5" name="副标题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76860" y="702310"/>
            <a:ext cx="468630" cy="4629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0000" tIns="46800" rIns="90000" bIns="46800" rtlCol="0">
            <a:normAutofit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7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6860" y="1317625"/>
            <a:ext cx="4906645" cy="5528945"/>
          </a:xfrm>
          <a:prstGeom prst="rect">
            <a:avLst/>
          </a:prstGeom>
        </p:spPr>
        <p:txBody>
          <a:bodyPr wrap="square">
            <a:noAutofit/>
          </a:bodyPr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>
                <a:latin typeface="+mn-ea"/>
                <a:cs typeface="+mn-ea"/>
                <a:sym typeface="+mn-ea"/>
              </a:rPr>
              <a:t>通过对以往规划的评估，充分衔接上位国土空间总体规划，结合大坡头片区未来产业发展定位，</a:t>
            </a:r>
            <a:r>
              <a:rPr lang="zh-CN" altLang="en-US" sz="1700">
                <a:latin typeface="+mn-ea"/>
                <a:cs typeface="+mn-ea"/>
                <a:sym typeface="+mn-ea"/>
              </a:rPr>
              <a:t>确定片区规划结构为“两轴三组团”。</a:t>
            </a:r>
            <a:endParaRPr lang="zh-CN" altLang="en-US" sz="1700">
              <a:latin typeface="+mn-ea"/>
              <a:cs typeface="+mn-ea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两轴：</a:t>
            </a:r>
            <a:r>
              <a:rPr lang="zh-CN" altLang="en-US" sz="1700">
                <a:latin typeface="+mn-ea"/>
                <a:cs typeface="+mn-ea"/>
                <a:sym typeface="+mn-ea"/>
              </a:rPr>
              <a:t>以规划北研高速和玉通公路为</a:t>
            </a:r>
            <a:r>
              <a:rPr lang="zh-CN" altLang="en-US" sz="1700">
                <a:latin typeface="+mn-ea"/>
                <a:cs typeface="+mn-ea"/>
                <a:sym typeface="+mn-ea"/>
              </a:rPr>
              <a:t>基础形成片区两条主要发展轴线。</a:t>
            </a:r>
            <a:endParaRPr lang="zh-CN" altLang="en-US" sz="1700">
              <a:latin typeface="+mn-ea"/>
              <a:cs typeface="+mn-ea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三组团：</a:t>
            </a:r>
            <a:r>
              <a:rPr lang="zh-CN" altLang="en-US" sz="1700">
                <a:latin typeface="+mn-ea"/>
                <a:cs typeface="+mn-ea"/>
                <a:sym typeface="+mn-ea"/>
              </a:rPr>
              <a:t>片区内部三个产业组团。</a:t>
            </a:r>
            <a:endParaRPr lang="zh-CN" altLang="en-US" sz="1700">
              <a:latin typeface="+mn-ea"/>
              <a:cs typeface="+mn-ea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b="1">
                <a:latin typeface="方正黑体_GBK" panose="03000509000000000000" charset="-122"/>
                <a:ea typeface="方正黑体_GBK" panose="03000509000000000000" charset="-122"/>
                <a:cs typeface="方正黑体_GBK" panose="03000509000000000000" charset="-122"/>
              </a:rPr>
              <a:t>新能源新材料组团：</a:t>
            </a:r>
            <a:r>
              <a:rPr lang="zh-CN" altLang="en-US" sz="1700">
                <a:latin typeface="+mn-ea"/>
                <a:cs typeface="+mn-ea"/>
              </a:rPr>
              <a:t>位于玉通公路以北，以新兴钢铁片区为主形</a:t>
            </a:r>
            <a:r>
              <a:rPr lang="zh-CN" altLang="en-US" sz="1700">
                <a:latin typeface="+mn-ea"/>
                <a:cs typeface="+mn-ea"/>
              </a:rPr>
              <a:t>成。</a:t>
            </a:r>
            <a:endParaRPr lang="zh-CN" altLang="en-US" sz="1700">
              <a:latin typeface="+mn-ea"/>
              <a:cs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800" b="1">
                <a:latin typeface="方正黑体_GBK" panose="03000509000000000000" charset="-122"/>
                <a:ea typeface="方正黑体_GBK" panose="03000509000000000000" charset="-122"/>
                <a:cs typeface="方正黑体_GBK" panose="03000509000000000000" charset="-122"/>
              </a:rPr>
              <a:t>金属制品加工组团</a:t>
            </a:r>
            <a:r>
              <a:rPr lang="zh-CN" altLang="en-US" sz="1700">
                <a:latin typeface="+mn-ea"/>
                <a:cs typeface="+mn-ea"/>
              </a:rPr>
              <a:t>：位于玉通公路以南，以现有企业为主形</a:t>
            </a:r>
            <a:r>
              <a:rPr lang="zh-CN" altLang="en-US" sz="1700">
                <a:latin typeface="+mn-ea"/>
                <a:cs typeface="+mn-ea"/>
              </a:rPr>
              <a:t>成 。</a:t>
            </a:r>
            <a:endParaRPr lang="zh-CN" altLang="en-US" sz="1700">
              <a:latin typeface="+mn-ea"/>
              <a:cs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800" b="1">
                <a:latin typeface="方正黑体_GBK" panose="03000509000000000000" charset="-122"/>
                <a:ea typeface="方正黑体_GBK" panose="03000509000000000000" charset="-122"/>
                <a:cs typeface="方正黑体_GBK" panose="03000509000000000000" charset="-122"/>
              </a:rPr>
              <a:t>现代服务业组团：</a:t>
            </a:r>
            <a:r>
              <a:rPr lang="zh-CN" altLang="en-US" sz="1700">
                <a:latin typeface="+mn-ea"/>
                <a:cs typeface="+mn-ea"/>
              </a:rPr>
              <a:t>位于片区中部，以工业邻里中心为主。</a:t>
            </a:r>
            <a:endParaRPr lang="en-US" altLang="zh-CN" sz="1700">
              <a:latin typeface="+mn-ea"/>
              <a:cs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796915" y="6951345"/>
            <a:ext cx="4097020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300" spc="200">
                <a:uFillTx/>
                <a:sym typeface="+mn-ea"/>
              </a:rPr>
              <a:t>规划结构示意</a:t>
            </a:r>
            <a:r>
              <a:rPr lang="zh-CN" altLang="en-US" sz="1300" spc="200">
                <a:uFillTx/>
                <a:sym typeface="+mn-ea"/>
              </a:rPr>
              <a:t>图</a:t>
            </a:r>
            <a:endParaRPr lang="zh-CN" altLang="en-US" sz="1300" spc="200">
              <a:uFillTx/>
              <a:sym typeface="+mn-ea"/>
            </a:endParaRPr>
          </a:p>
        </p:txBody>
      </p:sp>
      <p:sp>
        <p:nvSpPr>
          <p:cNvPr id="14" name="副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923925" y="8234680"/>
            <a:ext cx="3203575" cy="462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0000" tIns="46800" rIns="90000" bIns="46800" rtlCol="0">
            <a:normAutofit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b="1"/>
              <a:t>综合交通</a:t>
            </a:r>
            <a:r>
              <a:rPr lang="zh-CN" altLang="en-US" sz="2000" b="1"/>
              <a:t>规划</a:t>
            </a:r>
            <a:endParaRPr lang="zh-CN" altLang="en-US" sz="2000" b="1"/>
          </a:p>
        </p:txBody>
      </p:sp>
      <p:sp>
        <p:nvSpPr>
          <p:cNvPr id="15" name="副标题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403860" y="8234680"/>
            <a:ext cx="468630" cy="4629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0000" tIns="46800" rIns="90000" bIns="46800" rtlCol="0">
            <a:normAutofit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8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76860" y="8722995"/>
            <a:ext cx="4756150" cy="5528945"/>
          </a:xfrm>
          <a:prstGeom prst="rect">
            <a:avLst/>
          </a:prstGeom>
        </p:spPr>
        <p:txBody>
          <a:bodyPr wrap="square">
            <a:noAutofit/>
          </a:bodyPr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单元外围</a:t>
            </a:r>
            <a:endParaRPr lang="zh-CN" altLang="en-US" sz="1700" b="1">
              <a:solidFill>
                <a:srgbClr val="C00000"/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>
                <a:latin typeface="+mn-ea"/>
                <a:cs typeface="+mn-ea"/>
                <a:sym typeface="+mn-ea"/>
              </a:rPr>
              <a:t>以玉磨铁路、昆磨高速、弥楚高速作为跨</a:t>
            </a:r>
            <a:r>
              <a:rPr lang="zh-CN" altLang="en-US" sz="1700">
                <a:latin typeface="+mn-ea"/>
                <a:cs typeface="+mn-ea"/>
                <a:sym typeface="+mn-ea"/>
              </a:rPr>
              <a:t>区域联系的主要通道。</a:t>
            </a:r>
            <a:endParaRPr lang="zh-CN" altLang="en-US" sz="1700">
              <a:latin typeface="+mn-ea"/>
              <a:cs typeface="+mn-ea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单元内部</a:t>
            </a:r>
            <a:endParaRPr lang="zh-CN" altLang="en-US" sz="1700" b="1">
              <a:solidFill>
                <a:srgbClr val="C00000"/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>
                <a:latin typeface="+mn-ea"/>
                <a:cs typeface="+mn-ea"/>
                <a:sym typeface="+mn-ea"/>
              </a:rPr>
              <a:t>以北研高速、</a:t>
            </a:r>
            <a:r>
              <a:rPr lang="en-US" altLang="zh-CN" sz="1700">
                <a:latin typeface="+mn-ea"/>
                <a:cs typeface="+mn-ea"/>
                <a:sym typeface="+mn-ea"/>
              </a:rPr>
              <a:t>213</a:t>
            </a:r>
            <a:r>
              <a:rPr lang="zh-CN" altLang="en-US" sz="1700">
                <a:latin typeface="+mn-ea"/>
                <a:cs typeface="+mn-ea"/>
                <a:sym typeface="+mn-ea"/>
              </a:rPr>
              <a:t>国道作为联系片</a:t>
            </a:r>
            <a:r>
              <a:rPr lang="zh-CN" altLang="en-US" sz="1700">
                <a:latin typeface="+mn-ea"/>
                <a:cs typeface="+mn-ea"/>
                <a:sym typeface="+mn-ea"/>
              </a:rPr>
              <a:t>区内外的主要</a:t>
            </a:r>
            <a:r>
              <a:rPr lang="zh-CN" altLang="en-US" sz="1700">
                <a:latin typeface="+mn-ea"/>
                <a:cs typeface="+mn-ea"/>
                <a:sym typeface="+mn-ea"/>
              </a:rPr>
              <a:t>通道，加强与周边片区联系。</a:t>
            </a:r>
            <a:endParaRPr lang="zh-CN" altLang="en-US" sz="1700">
              <a:latin typeface="+mn-ea"/>
              <a:cs typeface="+mn-ea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路网结构</a:t>
            </a:r>
            <a:endParaRPr lang="zh-CN" altLang="en-US" sz="1700" b="1">
              <a:solidFill>
                <a:srgbClr val="C00000"/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>
                <a:latin typeface="+mn-ea"/>
                <a:cs typeface="+mn-ea"/>
                <a:sym typeface="+mn-ea"/>
              </a:rPr>
              <a:t>打造“一主一次两支”的</a:t>
            </a:r>
            <a:r>
              <a:rPr lang="zh-CN" altLang="en-US" sz="1700">
                <a:latin typeface="+mn-ea"/>
                <a:cs typeface="+mn-ea"/>
                <a:sym typeface="+mn-ea"/>
              </a:rPr>
              <a:t>内部路网系统。</a:t>
            </a:r>
            <a:endParaRPr lang="zh-CN" altLang="en-US" sz="1700">
              <a:latin typeface="+mn-ea"/>
              <a:cs typeface="+mn-ea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>
                <a:latin typeface="+mn-ea"/>
                <a:cs typeface="+mn-ea"/>
                <a:sym typeface="+mn-ea"/>
              </a:rPr>
              <a:t>一主：内部主干路，即玉通</a:t>
            </a:r>
            <a:r>
              <a:rPr lang="zh-CN" altLang="en-US" sz="1700">
                <a:latin typeface="+mn-ea"/>
                <a:cs typeface="+mn-ea"/>
                <a:sym typeface="+mn-ea"/>
              </a:rPr>
              <a:t>公路；</a:t>
            </a:r>
            <a:endParaRPr lang="zh-CN" altLang="en-US" sz="1700">
              <a:latin typeface="+mn-ea"/>
              <a:cs typeface="+mn-ea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>
                <a:latin typeface="+mn-ea"/>
                <a:cs typeface="+mn-ea"/>
                <a:sym typeface="+mn-ea"/>
              </a:rPr>
              <a:t>一次：内部次干路，即大梨园至大坡头</a:t>
            </a:r>
            <a:r>
              <a:rPr lang="zh-CN" altLang="en-US" sz="1700">
                <a:latin typeface="+mn-ea"/>
                <a:cs typeface="+mn-ea"/>
                <a:sym typeface="+mn-ea"/>
              </a:rPr>
              <a:t>道路。</a:t>
            </a:r>
            <a:endParaRPr lang="zh-CN" altLang="en-US" sz="1700">
              <a:latin typeface="+mn-ea"/>
              <a:cs typeface="+mn-ea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>
                <a:latin typeface="+mn-ea"/>
                <a:cs typeface="+mn-ea"/>
                <a:sym typeface="+mn-ea"/>
              </a:rPr>
              <a:t>两支：老玉通公路和片区南部支</a:t>
            </a:r>
            <a:r>
              <a:rPr lang="zh-CN" altLang="en-US" sz="1700">
                <a:latin typeface="+mn-ea"/>
                <a:cs typeface="+mn-ea"/>
                <a:sym typeface="+mn-ea"/>
              </a:rPr>
              <a:t>路。</a:t>
            </a:r>
            <a:endParaRPr lang="zh-CN" altLang="en-US" sz="1700">
              <a:latin typeface="+mn-ea"/>
              <a:cs typeface="+mn-ea"/>
              <a:sym typeface="+mn-ea"/>
            </a:endParaRPr>
          </a:p>
          <a:p>
            <a:pPr marL="0" lvl="1" algn="ctr" defTabSz="266700">
              <a:lnSpc>
                <a:spcPct val="150000"/>
              </a:lnSpc>
              <a:buClrTx/>
              <a:buSzTx/>
              <a:buFontTx/>
              <a:buNone/>
            </a:pPr>
            <a:r>
              <a:rPr lang="en-US">
                <a:latin typeface="方正黑体_GBK" panose="03000509000000000000" charset="-122"/>
                <a:ea typeface="方正黑体_GBK" panose="03000509000000000000" charset="-122"/>
                <a:cs typeface="方正黑体_GBK" panose="03000509000000000000" charset="-122"/>
              </a:rPr>
              <a:t>   </a:t>
            </a:r>
            <a:endParaRPr>
              <a:latin typeface="方正黑体_GBK" panose="03000509000000000000" charset="-122"/>
              <a:ea typeface="方正黑体_GBK" panose="03000509000000000000" charset="-122"/>
              <a:cs typeface="方正黑体_GBK" panose="03000509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923915" y="14483715"/>
            <a:ext cx="4097020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300" spc="200">
                <a:uFillTx/>
                <a:sym typeface="+mn-ea"/>
              </a:rPr>
              <a:t>道路交通规划</a:t>
            </a:r>
            <a:r>
              <a:rPr lang="zh-CN" altLang="en-US" sz="1300" spc="200">
                <a:uFillTx/>
                <a:sym typeface="+mn-ea"/>
              </a:rPr>
              <a:t>图</a:t>
            </a:r>
            <a:endParaRPr lang="zh-CN" altLang="en-US" sz="1300" spc="200">
              <a:uFillTx/>
              <a:sym typeface="+mn-ea"/>
            </a:endParaRPr>
          </a:p>
        </p:txBody>
      </p:sp>
      <p:pic>
        <p:nvPicPr>
          <p:cNvPr id="20" name="图片 19" descr="道路系统"/>
          <p:cNvPicPr>
            <a:picLocks noChangeAspect="1"/>
          </p:cNvPicPr>
          <p:nvPr/>
        </p:nvPicPr>
        <p:blipFill>
          <a:blip r:embed="rId5"/>
          <a:srcRect b="1190"/>
          <a:stretch>
            <a:fillRect/>
          </a:stretch>
        </p:blipFill>
        <p:spPr>
          <a:xfrm>
            <a:off x="5552440" y="7818755"/>
            <a:ext cx="4585335" cy="6538595"/>
          </a:xfrm>
          <a:prstGeom prst="rect">
            <a:avLst/>
          </a:prstGeom>
        </p:spPr>
      </p:pic>
      <p:pic>
        <p:nvPicPr>
          <p:cNvPr id="2" name="图片 1" descr="结构"/>
          <p:cNvPicPr>
            <a:picLocks noChangeAspect="1"/>
          </p:cNvPicPr>
          <p:nvPr/>
        </p:nvPicPr>
        <p:blipFill>
          <a:blip r:embed="rId6"/>
          <a:srcRect l="2699" t="3749" r="2190" b="2809"/>
          <a:stretch>
            <a:fillRect/>
          </a:stretch>
        </p:blipFill>
        <p:spPr>
          <a:xfrm>
            <a:off x="5552440" y="389890"/>
            <a:ext cx="4585970" cy="65024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副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07085" y="1026160"/>
            <a:ext cx="3203575" cy="462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0000" tIns="46800" rIns="90000" bIns="46800" rtlCol="0">
            <a:normAutofit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b="1"/>
              <a:t>绿地系统</a:t>
            </a:r>
            <a:r>
              <a:rPr lang="zh-CN" altLang="en-US" sz="2000" b="1"/>
              <a:t>规划</a:t>
            </a:r>
            <a:endParaRPr lang="zh-CN" altLang="en-US" sz="2000" b="1"/>
          </a:p>
        </p:txBody>
      </p:sp>
      <p:sp>
        <p:nvSpPr>
          <p:cNvPr id="14" name="副标题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87020" y="1026160"/>
            <a:ext cx="468630" cy="4629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0000" tIns="46800" rIns="90000" bIns="46800" rtlCol="0">
            <a:normAutofit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9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70510" y="1744980"/>
            <a:ext cx="4637405" cy="5649595"/>
          </a:xfrm>
          <a:prstGeom prst="rect">
            <a:avLst/>
          </a:prstGeom>
        </p:spPr>
        <p:txBody>
          <a:bodyPr wrap="square">
            <a:noAutofit/>
          </a:bodyPr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 b="1">
                <a:latin typeface="+mn-ea"/>
                <a:cs typeface="+mn-ea"/>
                <a:sym typeface="+mn-ea"/>
              </a:rPr>
              <a:t>以上位国土空间总体规划为基础，结合区内地形地貌和主要交通干道走向，进行绿地与</a:t>
            </a:r>
            <a:r>
              <a:rPr lang="zh-CN" altLang="en-US" sz="1700" b="1">
                <a:latin typeface="+mn-ea"/>
                <a:cs typeface="+mn-ea"/>
                <a:sym typeface="+mn-ea"/>
              </a:rPr>
              <a:t>开敞空间的规划布局。</a:t>
            </a:r>
            <a:endParaRPr lang="zh-CN" altLang="en-US" sz="1700" b="1">
              <a:latin typeface="+mn-ea"/>
              <a:cs typeface="+mn-ea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 b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规划绿地面积</a:t>
            </a:r>
            <a:r>
              <a:rPr lang="en-US" altLang="zh-CN" sz="1700" b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15.4972</a:t>
            </a:r>
            <a:r>
              <a:rPr lang="zh-CN" altLang="en-US" sz="1700" b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公顷，其中公园绿地</a:t>
            </a:r>
            <a:r>
              <a:rPr lang="en-US" altLang="zh-CN" sz="1700" b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4.1354</a:t>
            </a:r>
            <a:r>
              <a:rPr lang="zh-CN" altLang="en-US" sz="1700" b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公顷，防护绿地</a:t>
            </a:r>
            <a:r>
              <a:rPr lang="en-US" altLang="zh-CN" sz="1700" b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11.3618</a:t>
            </a:r>
            <a:r>
              <a:rPr lang="zh-CN" altLang="en-US" sz="1700" b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公顷。</a:t>
            </a:r>
            <a:endParaRPr lang="zh-CN" altLang="en-US" sz="1700" b="1">
              <a:solidFill>
                <a:srgbClr val="0070C0"/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公园绿地：</a:t>
            </a:r>
            <a:r>
              <a:rPr lang="zh-CN" altLang="en-US" sz="1700">
                <a:latin typeface="+mn-ea"/>
                <a:cs typeface="+mn-ea"/>
                <a:sym typeface="+mn-ea"/>
              </a:rPr>
              <a:t>布局在北研高速与玉通公路交叉处附近，分为东、西两个地块设置，形成两处集中式小</a:t>
            </a:r>
            <a:r>
              <a:rPr lang="zh-CN" altLang="en-US" sz="1700">
                <a:latin typeface="+mn-ea"/>
                <a:cs typeface="+mn-ea"/>
                <a:sym typeface="+mn-ea"/>
              </a:rPr>
              <a:t>公园。</a:t>
            </a:r>
            <a:endParaRPr lang="zh-CN" altLang="en-US" sz="1700">
              <a:latin typeface="+mn-ea"/>
              <a:cs typeface="+mn-ea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防护绿地：</a:t>
            </a:r>
            <a:r>
              <a:rPr lang="zh-CN" altLang="en-US" sz="1700">
                <a:latin typeface="+mn-ea"/>
                <a:cs typeface="+mn-ea"/>
                <a:sym typeface="+mn-ea"/>
              </a:rPr>
              <a:t>在规划北研高速沿</a:t>
            </a:r>
            <a:r>
              <a:rPr lang="zh-CN" altLang="en-US" sz="1700">
                <a:latin typeface="+mn-ea"/>
                <a:cs typeface="+mn-ea"/>
                <a:sym typeface="+mn-ea"/>
              </a:rPr>
              <a:t>线两侧设置。</a:t>
            </a:r>
            <a:endParaRPr lang="zh-CN" altLang="en-US" sz="1700">
              <a:latin typeface="+mn-ea"/>
              <a:cs typeface="+mn-ea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其他绿地：</a:t>
            </a:r>
            <a:r>
              <a:rPr lang="zh-CN" altLang="en-US" sz="1700">
                <a:latin typeface="+mn-ea"/>
                <a:cs typeface="+mn-ea"/>
                <a:sym typeface="+mn-ea"/>
              </a:rPr>
              <a:t>利用城镇开发边界外非建设用地形成</a:t>
            </a:r>
            <a:r>
              <a:rPr lang="en-US" altLang="zh-CN" sz="1700">
                <a:latin typeface="+mn-ea"/>
                <a:cs typeface="+mn-ea"/>
                <a:sym typeface="+mn-ea"/>
              </a:rPr>
              <a:t>6</a:t>
            </a:r>
            <a:r>
              <a:rPr lang="zh-CN" altLang="en-US" sz="1700">
                <a:latin typeface="+mn-ea"/>
                <a:cs typeface="+mn-ea"/>
                <a:sym typeface="+mn-ea"/>
              </a:rPr>
              <a:t>个景观节</a:t>
            </a:r>
            <a:r>
              <a:rPr lang="zh-CN" altLang="en-US" sz="1700">
                <a:latin typeface="+mn-ea"/>
                <a:cs typeface="+mn-ea"/>
                <a:sym typeface="+mn-ea"/>
              </a:rPr>
              <a:t>点。</a:t>
            </a:r>
            <a:endParaRPr lang="zh-CN" altLang="en-US" sz="1700">
              <a:latin typeface="+mn-ea"/>
              <a:cs typeface="+mn-ea"/>
              <a:sym typeface="+mn-ea"/>
            </a:endParaRPr>
          </a:p>
          <a:p>
            <a:pPr marL="0" lvl="1" algn="ctr" defTabSz="266700">
              <a:lnSpc>
                <a:spcPct val="150000"/>
              </a:lnSpc>
              <a:buClrTx/>
              <a:buSzTx/>
              <a:buFontTx/>
              <a:buNone/>
            </a:pPr>
            <a:r>
              <a:rPr lang="en-US">
                <a:latin typeface="方正黑体_GBK" panose="03000509000000000000" charset="-122"/>
                <a:ea typeface="方正黑体_GBK" panose="03000509000000000000" charset="-122"/>
                <a:cs typeface="方正黑体_GBK" panose="03000509000000000000" charset="-122"/>
              </a:rPr>
              <a:t>   </a:t>
            </a:r>
            <a:endParaRPr>
              <a:latin typeface="方正黑体_GBK" panose="03000509000000000000" charset="-122"/>
              <a:ea typeface="方正黑体_GBK" panose="03000509000000000000" charset="-122"/>
              <a:cs typeface="方正黑体_GBK" panose="03000509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796915" y="7286625"/>
            <a:ext cx="4097020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300" spc="200">
                <a:uFillTx/>
                <a:sym typeface="+mn-ea"/>
              </a:rPr>
              <a:t>绿地与开敞空间规划</a:t>
            </a:r>
            <a:r>
              <a:rPr lang="zh-CN" altLang="en-US" sz="1300" spc="200">
                <a:uFillTx/>
                <a:sym typeface="+mn-ea"/>
              </a:rPr>
              <a:t>图</a:t>
            </a:r>
            <a:endParaRPr lang="zh-CN" altLang="en-US" sz="1300" spc="200">
              <a:uFillTx/>
              <a:sym typeface="+mn-ea"/>
            </a:endParaRPr>
          </a:p>
        </p:txBody>
      </p:sp>
      <p:sp>
        <p:nvSpPr>
          <p:cNvPr id="22" name="副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923925" y="8288020"/>
            <a:ext cx="3203575" cy="462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0000" tIns="46800" rIns="90000" bIns="46800" rtlCol="0">
            <a:normAutofit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b="1"/>
              <a:t>市政基础设施</a:t>
            </a:r>
            <a:r>
              <a:rPr lang="zh-CN" altLang="en-US" sz="2000" b="1"/>
              <a:t>规划</a:t>
            </a:r>
            <a:endParaRPr lang="zh-CN" altLang="en-US" sz="2000" b="1"/>
          </a:p>
        </p:txBody>
      </p:sp>
      <p:sp>
        <p:nvSpPr>
          <p:cNvPr id="23" name="副标题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403860" y="8288020"/>
            <a:ext cx="468630" cy="4629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0000" tIns="46800" rIns="90000" bIns="46800" rtlCol="0">
            <a:normAutofit fontScale="80000"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10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76860" y="8776335"/>
            <a:ext cx="4963795" cy="5528945"/>
          </a:xfrm>
          <a:prstGeom prst="rect">
            <a:avLst/>
          </a:prstGeom>
        </p:spPr>
        <p:txBody>
          <a:bodyPr wrap="square">
            <a:noAutofit/>
          </a:bodyPr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单元外围</a:t>
            </a:r>
            <a:r>
              <a:rPr lang="zh-CN" altLang="en-US" sz="170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（污水处理厂）</a:t>
            </a:r>
            <a:endParaRPr lang="zh-CN" altLang="en-US" sz="1700" b="1">
              <a:solidFill>
                <a:srgbClr val="C00000"/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>
                <a:latin typeface="+mn-ea"/>
                <a:cs typeface="+mn-ea"/>
                <a:sym typeface="+mn-ea"/>
              </a:rPr>
              <a:t>在单元南面设置有玉溪市第二污水处理厂，收集处理片区外排污</a:t>
            </a:r>
            <a:r>
              <a:rPr lang="zh-CN" altLang="en-US" sz="1700">
                <a:latin typeface="+mn-ea"/>
                <a:cs typeface="+mn-ea"/>
                <a:sym typeface="+mn-ea"/>
              </a:rPr>
              <a:t>水。</a:t>
            </a:r>
            <a:endParaRPr lang="zh-CN" altLang="en-US" sz="1700">
              <a:latin typeface="+mn-ea"/>
              <a:cs typeface="+mn-ea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单元内部</a:t>
            </a:r>
            <a:endParaRPr lang="zh-CN" altLang="en-US" sz="1700" b="1">
              <a:solidFill>
                <a:srgbClr val="C00000"/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 b="1">
                <a:latin typeface="+mn-ea"/>
                <a:cs typeface="+mn-ea"/>
                <a:sym typeface="+mn-ea"/>
              </a:rPr>
              <a:t>变电站：</a:t>
            </a:r>
            <a:r>
              <a:rPr lang="zh-CN" altLang="en-US" sz="1700">
                <a:latin typeface="+mn-ea"/>
                <a:cs typeface="+mn-ea"/>
                <a:sym typeface="+mn-ea"/>
              </a:rPr>
              <a:t>现有宋官110KV变电站一所，用地面积</a:t>
            </a:r>
            <a:r>
              <a:rPr lang="en-US" altLang="zh-CN" sz="1700">
                <a:latin typeface="+mn-ea"/>
                <a:cs typeface="+mn-ea"/>
                <a:sym typeface="+mn-ea"/>
              </a:rPr>
              <a:t>0.6636</a:t>
            </a:r>
            <a:r>
              <a:rPr lang="zh-CN" altLang="en-US" sz="1700">
                <a:latin typeface="+mn-ea"/>
                <a:cs typeface="+mn-ea"/>
                <a:sym typeface="+mn-ea"/>
              </a:rPr>
              <a:t>公顷，为片区提供电力供应服务。</a:t>
            </a:r>
            <a:endParaRPr lang="zh-CN" altLang="en-US" sz="1700">
              <a:latin typeface="+mn-ea"/>
              <a:cs typeface="+mn-ea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消防站：</a:t>
            </a:r>
            <a:r>
              <a:rPr lang="zh-CN" altLang="en-US" sz="1700">
                <a:latin typeface="+mn-ea"/>
                <a:cs typeface="+mn-ea"/>
                <a:sym typeface="+mn-ea"/>
              </a:rPr>
              <a:t>经与《玉溪市消防专项规划（</a:t>
            </a:r>
            <a:r>
              <a:rPr lang="en-US" altLang="zh-CN" sz="1700">
                <a:latin typeface="+mn-ea"/>
                <a:cs typeface="+mn-ea"/>
                <a:sym typeface="+mn-ea"/>
              </a:rPr>
              <a:t>2021-2035</a:t>
            </a:r>
            <a:r>
              <a:rPr lang="zh-CN" altLang="en-US" sz="1700">
                <a:latin typeface="+mn-ea"/>
                <a:cs typeface="+mn-ea"/>
                <a:sym typeface="+mn-ea"/>
              </a:rPr>
              <a:t>年）》衔接，片区内部规划设置小型消防救援站一处，位于玉通公路北侧，用地面积</a:t>
            </a:r>
            <a:r>
              <a:rPr lang="en-US" altLang="zh-CN" sz="1700">
                <a:latin typeface="+mn-ea"/>
                <a:cs typeface="+mn-ea"/>
                <a:sym typeface="+mn-ea"/>
              </a:rPr>
              <a:t> 0.3115</a:t>
            </a:r>
            <a:r>
              <a:rPr lang="zh-CN" altLang="en-US" sz="1700">
                <a:latin typeface="+mn-ea"/>
                <a:cs typeface="+mn-ea"/>
                <a:sym typeface="+mn-ea"/>
              </a:rPr>
              <a:t>公顷。</a:t>
            </a:r>
            <a:endParaRPr lang="zh-CN" altLang="en-US" sz="1700">
              <a:latin typeface="+mn-ea"/>
              <a:cs typeface="+mn-ea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923915" y="14537055"/>
            <a:ext cx="4097020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300" spc="200">
                <a:uFillTx/>
                <a:sym typeface="+mn-ea"/>
              </a:rPr>
              <a:t>基础设施规划</a:t>
            </a:r>
            <a:r>
              <a:rPr lang="zh-CN" altLang="en-US" sz="1300" spc="200">
                <a:uFillTx/>
                <a:sym typeface="+mn-ea"/>
              </a:rPr>
              <a:t>图</a:t>
            </a:r>
            <a:endParaRPr lang="zh-CN" altLang="en-US" sz="1300" spc="200">
              <a:uFillTx/>
              <a:sym typeface="+mn-ea"/>
            </a:endParaRPr>
          </a:p>
        </p:txBody>
      </p:sp>
      <p:pic>
        <p:nvPicPr>
          <p:cNvPr id="27" name="图片 26" descr="市政设施"/>
          <p:cNvPicPr>
            <a:picLocks noChangeAspect="1"/>
          </p:cNvPicPr>
          <p:nvPr/>
        </p:nvPicPr>
        <p:blipFill>
          <a:blip r:embed="rId5"/>
          <a:srcRect l="778" t="3794" r="4918" b="1498"/>
          <a:stretch>
            <a:fillRect/>
          </a:stretch>
        </p:blipFill>
        <p:spPr>
          <a:xfrm>
            <a:off x="5507355" y="7762875"/>
            <a:ext cx="4630420" cy="6711315"/>
          </a:xfrm>
          <a:prstGeom prst="rect">
            <a:avLst/>
          </a:prstGeom>
        </p:spPr>
      </p:pic>
      <p:pic>
        <p:nvPicPr>
          <p:cNvPr id="2" name="图片 1" descr="微信图片_20251119172921_611_115"/>
          <p:cNvPicPr>
            <a:picLocks noChangeAspect="1"/>
          </p:cNvPicPr>
          <p:nvPr/>
        </p:nvPicPr>
        <p:blipFill>
          <a:blip r:embed="rId6"/>
          <a:srcRect t="2649" r="1364" b="1218"/>
          <a:stretch>
            <a:fillRect/>
          </a:stretch>
        </p:blipFill>
        <p:spPr>
          <a:xfrm>
            <a:off x="5507355" y="721995"/>
            <a:ext cx="4630420" cy="65119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796925" y="702310"/>
            <a:ext cx="3606165" cy="462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0000" tIns="46800" rIns="90000" bIns="46800" rtlCol="0">
            <a:normAutofit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b="1"/>
              <a:t>产城融合发展</a:t>
            </a:r>
            <a:r>
              <a:rPr lang="zh-CN" altLang="en-US" sz="2000" b="1"/>
              <a:t>规划</a:t>
            </a:r>
            <a:endParaRPr lang="zh-CN" altLang="en-US" sz="2000" b="1"/>
          </a:p>
        </p:txBody>
      </p:sp>
      <p:sp>
        <p:nvSpPr>
          <p:cNvPr id="5" name="副标题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76860" y="702310"/>
            <a:ext cx="468630" cy="4629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0000" tIns="46800" rIns="90000" bIns="46800" rtlCol="0">
            <a:normAutofit fontScale="80000"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11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6860" y="1500505"/>
            <a:ext cx="4807585" cy="5528945"/>
          </a:xfrm>
          <a:prstGeom prst="rect">
            <a:avLst/>
          </a:prstGeom>
        </p:spPr>
        <p:txBody>
          <a:bodyPr wrap="square">
            <a:noAutofit/>
          </a:bodyPr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>
                <a:latin typeface="+mn-ea"/>
                <a:cs typeface="+mn-ea"/>
                <a:sym typeface="+mn-ea"/>
              </a:rPr>
              <a:t>考虑到研和城镇单元</a:t>
            </a:r>
            <a:r>
              <a:rPr lang="en-US" altLang="zh-CN" sz="1700">
                <a:latin typeface="+mn-ea"/>
                <a:cs typeface="+mn-ea"/>
                <a:sym typeface="+mn-ea"/>
              </a:rPr>
              <a:t>3</a:t>
            </a:r>
            <a:r>
              <a:rPr lang="zh-CN" altLang="en-US" sz="1700">
                <a:latin typeface="+mn-ea"/>
                <a:cs typeface="+mn-ea"/>
                <a:sym typeface="+mn-ea"/>
              </a:rPr>
              <a:t>所处位置相对较偏，片区内部以工业用地为主，不可能设置住宅区和完善的公共服务设施、商业服务设施。除企业内部设置职工宿舍、倒班房，文化活动室等设施外，</a:t>
            </a:r>
            <a:r>
              <a:rPr lang="zh-CN" altLang="en-US" sz="1700" b="1">
                <a:latin typeface="+mn-ea"/>
                <a:cs typeface="+mn-ea"/>
                <a:sym typeface="+mn-ea"/>
              </a:rPr>
              <a:t>教育、文化活动、医疗等设施均由附近的研和街道片区提供。</a:t>
            </a:r>
            <a:endParaRPr lang="zh-CN" altLang="en-US" sz="1700" b="1">
              <a:latin typeface="+mn-ea"/>
              <a:cs typeface="+mn-ea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居住</a:t>
            </a:r>
            <a:r>
              <a:rPr lang="zh-CN" altLang="en-US" sz="17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设施：</a:t>
            </a:r>
            <a:r>
              <a:rPr lang="zh-CN" altLang="en-US" sz="1700">
                <a:latin typeface="+mn-ea"/>
                <a:cs typeface="+mn-ea"/>
                <a:sym typeface="+mn-ea"/>
              </a:rPr>
              <a:t>大坡头片区就业职工可在研和街道片区</a:t>
            </a:r>
            <a:r>
              <a:rPr lang="zh-CN" altLang="en-US" sz="1700">
                <a:latin typeface="+mn-ea"/>
                <a:cs typeface="+mn-ea"/>
                <a:sym typeface="+mn-ea"/>
              </a:rPr>
              <a:t>居住。</a:t>
            </a:r>
            <a:endParaRPr lang="zh-CN" altLang="en-US" sz="1700">
              <a:latin typeface="+mn-ea"/>
              <a:cs typeface="+mn-ea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教育设施：</a:t>
            </a:r>
            <a:r>
              <a:rPr lang="zh-CN" altLang="en-US" sz="1700">
                <a:latin typeface="+mn-ea"/>
                <a:cs typeface="+mn-ea"/>
                <a:sym typeface="+mn-ea"/>
              </a:rPr>
              <a:t>玉溪七中、农职院、研和中心小学、宋官小学、研和中心幼儿园等。</a:t>
            </a:r>
            <a:endParaRPr lang="zh-CN" altLang="en-US" sz="1700">
              <a:latin typeface="+mn-ea"/>
              <a:cs typeface="+mn-ea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17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医疗设施</a:t>
            </a:r>
            <a:r>
              <a:rPr lang="zh-CN" altLang="en-US" sz="1700">
                <a:latin typeface="+mn-ea"/>
                <a:cs typeface="+mn-ea"/>
                <a:sym typeface="+mn-ea"/>
              </a:rPr>
              <a:t>：研和卫生院。</a:t>
            </a:r>
            <a:endParaRPr lang="zh-CN" altLang="en-US" sz="1700">
              <a:latin typeface="+mn-ea"/>
              <a:cs typeface="+mn-ea"/>
              <a:sym typeface="+mn-ea"/>
            </a:endParaRPr>
          </a:p>
          <a:p>
            <a:pPr marL="0" lvl="1" algn="ctr" defTabSz="266700">
              <a:lnSpc>
                <a:spcPct val="150000"/>
              </a:lnSpc>
              <a:buClrTx/>
              <a:buSzTx/>
              <a:buFontTx/>
              <a:buNone/>
            </a:pPr>
            <a:r>
              <a:rPr lang="en-US">
                <a:latin typeface="方正黑体_GBK" panose="03000509000000000000" charset="-122"/>
                <a:ea typeface="方正黑体_GBK" panose="03000509000000000000" charset="-122"/>
                <a:cs typeface="方正黑体_GBK" panose="03000509000000000000" charset="-122"/>
              </a:rPr>
              <a:t>   </a:t>
            </a:r>
            <a:endParaRPr>
              <a:latin typeface="方正黑体_GBK" panose="03000509000000000000" charset="-122"/>
              <a:ea typeface="方正黑体_GBK" panose="03000509000000000000" charset="-122"/>
              <a:cs typeface="方正黑体_GBK" panose="03000509000000000000" charset="-122"/>
            </a:endParaRPr>
          </a:p>
        </p:txBody>
      </p:sp>
      <p:sp>
        <p:nvSpPr>
          <p:cNvPr id="16" name="副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807085" y="8181975"/>
            <a:ext cx="3595370" cy="462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0000" tIns="46800" rIns="90000" bIns="46800" rtlCol="0">
            <a:normAutofit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b="1"/>
              <a:t>开发强度（容积</a:t>
            </a:r>
            <a:r>
              <a:rPr lang="zh-CN" altLang="en-US" sz="2000" b="1"/>
              <a:t>率）</a:t>
            </a:r>
            <a:r>
              <a:rPr lang="zh-CN" altLang="en-US" sz="2000" b="1"/>
              <a:t>控制</a:t>
            </a:r>
            <a:endParaRPr lang="zh-CN" altLang="en-US" sz="2000" b="1"/>
          </a:p>
        </p:txBody>
      </p:sp>
      <p:sp>
        <p:nvSpPr>
          <p:cNvPr id="17" name="副标题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87020" y="8181975"/>
            <a:ext cx="468630" cy="4629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0000" tIns="46800" rIns="90000" bIns="46800" rtlCol="0">
            <a:normAutofit fontScale="80000"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12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69915" y="7200265"/>
            <a:ext cx="4097020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300" spc="200">
                <a:uFillTx/>
                <a:sym typeface="+mn-ea"/>
              </a:rPr>
              <a:t>产城融合发展规划</a:t>
            </a:r>
            <a:r>
              <a:rPr lang="zh-CN" altLang="en-US" sz="1300" spc="200">
                <a:uFillTx/>
                <a:sym typeface="+mn-ea"/>
              </a:rPr>
              <a:t>图</a:t>
            </a:r>
            <a:endParaRPr lang="zh-CN" altLang="en-US" sz="1300" spc="200">
              <a:uFillTx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0510" y="8982710"/>
            <a:ext cx="4916170" cy="5514975"/>
          </a:xfrm>
          <a:prstGeom prst="rect">
            <a:avLst/>
          </a:prstGeom>
        </p:spPr>
        <p:txBody>
          <a:bodyPr wrap="square">
            <a:noAutofit/>
          </a:bodyPr>
          <a:p>
            <a:pPr algn="l">
              <a:lnSpc>
                <a:spcPct val="170000"/>
              </a:lnSpc>
              <a:buClrTx/>
              <a:buSzTx/>
              <a:buFontTx/>
            </a:pPr>
            <a:r>
              <a:rPr lang="zh-CN" altLang="en-US" sz="1700">
                <a:latin typeface="+mn-ea"/>
                <a:cs typeface="+mn-ea"/>
                <a:sym typeface="+mn-ea"/>
              </a:rPr>
              <a:t>工业用地开发强度按《工业项目建设用地控制指标》执行，其他用地按《玉溪市城乡规划管理技术规定》（</a:t>
            </a:r>
            <a:r>
              <a:rPr lang="en-US" altLang="zh-CN" sz="1700">
                <a:latin typeface="+mn-ea"/>
                <a:cs typeface="+mn-ea"/>
                <a:sym typeface="+mn-ea"/>
              </a:rPr>
              <a:t>2021</a:t>
            </a:r>
            <a:r>
              <a:rPr lang="zh-CN" altLang="en-US" sz="1700">
                <a:latin typeface="+mn-ea"/>
                <a:cs typeface="+mn-ea"/>
                <a:sym typeface="+mn-ea"/>
              </a:rPr>
              <a:t>年修订版）</a:t>
            </a:r>
            <a:r>
              <a:rPr lang="zh-CN" altLang="en-US" sz="1700">
                <a:latin typeface="+mn-ea"/>
                <a:cs typeface="+mn-ea"/>
                <a:sym typeface="+mn-ea"/>
              </a:rPr>
              <a:t>执行。</a:t>
            </a:r>
            <a:endParaRPr lang="zh-CN" altLang="en-US" sz="1700">
              <a:latin typeface="+mn-ea"/>
              <a:cs typeface="+mn-ea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FontTx/>
            </a:pPr>
            <a:endParaRPr lang="zh-CN" altLang="en-US" sz="1700">
              <a:latin typeface="+mn-ea"/>
              <a:cs typeface="+mn-ea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FontTx/>
            </a:pPr>
            <a:r>
              <a:rPr lang="zh-CN" altLang="en-US" sz="1700" b="1">
                <a:solidFill>
                  <a:srgbClr val="0070C0"/>
                </a:solidFill>
                <a:latin typeface="+mn-ea"/>
                <a:cs typeface="方正黑体_GBK" panose="03000509000000000000" charset="-122"/>
                <a:sym typeface="+mn-ea"/>
              </a:rPr>
              <a:t>工业用地：</a:t>
            </a:r>
            <a:r>
              <a:rPr lang="en-US" altLang="zh-CN" sz="1700">
                <a:latin typeface="+mn-ea"/>
                <a:cs typeface="+mn-ea"/>
                <a:sym typeface="+mn-ea"/>
              </a:rPr>
              <a:t>容积率</a:t>
            </a:r>
            <a:r>
              <a:rPr lang="en-US" altLang="zh-CN" sz="170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≥</a:t>
            </a:r>
            <a:r>
              <a:rPr lang="en-US" altLang="zh-CN" sz="1700">
                <a:latin typeface="+mn-ea"/>
                <a:cs typeface="+mn-ea"/>
                <a:sym typeface="+mn-ea"/>
              </a:rPr>
              <a:t>0.8。</a:t>
            </a:r>
            <a:endParaRPr lang="zh-CN" altLang="en-US" sz="1700" b="1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方正黑体_GBK" panose="03000509000000000000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FontTx/>
            </a:pPr>
            <a:r>
              <a:rPr lang="zh-CN" altLang="en-US" sz="1700" b="1">
                <a:solidFill>
                  <a:srgbClr val="0070C0"/>
                </a:solidFill>
                <a:latin typeface="+mn-ea"/>
                <a:cs typeface="方正黑体_GBK" panose="03000509000000000000" charset="-122"/>
                <a:sym typeface="+mn-ea"/>
              </a:rPr>
              <a:t>商业服务业用地：</a:t>
            </a:r>
            <a:r>
              <a:rPr lang="en-US" altLang="zh-CN" sz="1700">
                <a:latin typeface="+mn-ea"/>
                <a:cs typeface="+mn-ea"/>
                <a:sym typeface="+mn-ea"/>
              </a:rPr>
              <a:t>容积率</a:t>
            </a:r>
            <a:r>
              <a:rPr lang="en-US" altLang="zh-CN" sz="1700">
                <a:latin typeface="+mn-ea"/>
                <a:cs typeface="+mn-ea"/>
              </a:rPr>
              <a:t> </a:t>
            </a:r>
            <a:r>
              <a:rPr lang="en-US" altLang="zh-CN" sz="1700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≤</a:t>
            </a:r>
            <a:r>
              <a:rPr lang="en-US" altLang="zh-CN" sz="1700">
                <a:latin typeface="+mn-ea"/>
                <a:cs typeface="+mn-ea"/>
              </a:rPr>
              <a:t>1.6。 </a:t>
            </a:r>
            <a:r>
              <a:rPr lang="en-US">
                <a:latin typeface="方正黑体_GBK" panose="03000509000000000000" charset="-122"/>
                <a:ea typeface="方正黑体_GBK" panose="03000509000000000000" charset="-122"/>
                <a:cs typeface="方正黑体_GBK" panose="03000509000000000000" charset="-122"/>
              </a:rPr>
              <a:t> </a:t>
            </a:r>
            <a:endParaRPr lang="en-US">
              <a:latin typeface="方正黑体_GBK" panose="03000509000000000000" charset="-122"/>
              <a:ea typeface="方正黑体_GBK" panose="03000509000000000000" charset="-122"/>
              <a:cs typeface="方正黑体_GBK" panose="03000509000000000000" charset="-122"/>
            </a:endParaRPr>
          </a:p>
          <a:p>
            <a:pPr algn="l">
              <a:lnSpc>
                <a:spcPct val="170000"/>
              </a:lnSpc>
              <a:buClrTx/>
              <a:buSzTx/>
              <a:buFontTx/>
            </a:pPr>
            <a:r>
              <a:rPr lang="zh-CN" altLang="en-US" sz="1700" b="1">
                <a:solidFill>
                  <a:srgbClr val="0070C0"/>
                </a:solidFill>
                <a:latin typeface="+mn-ea"/>
                <a:cs typeface="方正黑体_GBK" panose="03000509000000000000" charset="-122"/>
              </a:rPr>
              <a:t>市政公用设施用地：</a:t>
            </a:r>
            <a:r>
              <a:rPr lang="en-US" altLang="zh-CN" sz="1700">
                <a:latin typeface="+mn-ea"/>
                <a:cs typeface="+mn-ea"/>
                <a:sym typeface="+mn-ea"/>
              </a:rPr>
              <a:t>容积率</a:t>
            </a:r>
            <a:r>
              <a:rPr lang="en-US" altLang="zh-CN" sz="1700">
                <a:latin typeface="+mn-ea"/>
                <a:cs typeface="+mn-ea"/>
                <a:sym typeface="+mn-ea"/>
              </a:rPr>
              <a:t> </a:t>
            </a:r>
            <a:r>
              <a:rPr lang="en-US" altLang="zh-CN" sz="170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≤</a:t>
            </a:r>
            <a:r>
              <a:rPr lang="en-US" altLang="zh-CN" sz="1700">
                <a:latin typeface="+mn-ea"/>
                <a:cs typeface="+mn-ea"/>
                <a:sym typeface="+mn-ea"/>
              </a:rPr>
              <a:t>1.0。  </a:t>
            </a:r>
            <a:endParaRPr lang="en-US" altLang="zh-CN" sz="1700">
              <a:latin typeface="+mn-ea"/>
              <a:cs typeface="+mn-ea"/>
            </a:endParaRPr>
          </a:p>
          <a:p>
            <a:pPr algn="l">
              <a:lnSpc>
                <a:spcPct val="170000"/>
              </a:lnSpc>
              <a:buClrTx/>
              <a:buSzTx/>
              <a:buFontTx/>
            </a:pPr>
            <a:endParaRPr lang="en-US" altLang="zh-CN" sz="1700">
              <a:latin typeface="+mn-ea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36285" y="14606905"/>
            <a:ext cx="4097020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300" spc="200">
                <a:uFillTx/>
                <a:sym typeface="+mn-ea"/>
              </a:rPr>
              <a:t>开发强度（</a:t>
            </a:r>
            <a:r>
              <a:rPr lang="zh-CN" altLang="en-US" sz="1300" spc="200">
                <a:uFillTx/>
                <a:sym typeface="+mn-ea"/>
              </a:rPr>
              <a:t>容积率</a:t>
            </a:r>
            <a:r>
              <a:rPr lang="zh-CN" altLang="en-US" sz="1300" spc="200">
                <a:uFillTx/>
                <a:sym typeface="+mn-ea"/>
              </a:rPr>
              <a:t>）控制</a:t>
            </a:r>
            <a:r>
              <a:rPr lang="zh-CN" altLang="en-US" sz="1300" spc="200">
                <a:uFillTx/>
                <a:sym typeface="+mn-ea"/>
              </a:rPr>
              <a:t>图</a:t>
            </a:r>
            <a:endParaRPr lang="zh-CN" altLang="en-US" sz="1300" spc="200">
              <a:uFillTx/>
              <a:sym typeface="+mn-ea"/>
            </a:endParaRPr>
          </a:p>
        </p:txBody>
      </p:sp>
      <p:pic>
        <p:nvPicPr>
          <p:cNvPr id="8" name="图片 7" descr="产城融合发展-公共服务设施"/>
          <p:cNvPicPr>
            <a:picLocks noChangeAspect="1"/>
          </p:cNvPicPr>
          <p:nvPr/>
        </p:nvPicPr>
        <p:blipFill>
          <a:blip r:embed="rId5"/>
          <a:srcRect l="4794" t="4489" r="5201" b="6639"/>
          <a:stretch>
            <a:fillRect/>
          </a:stretch>
        </p:blipFill>
        <p:spPr>
          <a:xfrm>
            <a:off x="5589905" y="702310"/>
            <a:ext cx="4612005" cy="6435090"/>
          </a:xfrm>
          <a:prstGeom prst="rect">
            <a:avLst/>
          </a:prstGeom>
        </p:spPr>
      </p:pic>
      <p:pic>
        <p:nvPicPr>
          <p:cNvPr id="10" name="图片 9" descr="FAR"/>
          <p:cNvPicPr>
            <a:picLocks noChangeAspect="1"/>
          </p:cNvPicPr>
          <p:nvPr/>
        </p:nvPicPr>
        <p:blipFill>
          <a:blip r:embed="rId6"/>
          <a:srcRect t="2296" r="6436" b="1498"/>
          <a:stretch>
            <a:fillRect/>
          </a:stretch>
        </p:blipFill>
        <p:spPr>
          <a:xfrm>
            <a:off x="5589270" y="7705090"/>
            <a:ext cx="4612640" cy="684466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796925" y="702310"/>
            <a:ext cx="3606165" cy="462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0000" tIns="46800" rIns="90000" bIns="46800" rtlCol="0">
            <a:normAutofit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b="1"/>
              <a:t>建筑密度（建筑系数）</a:t>
            </a:r>
            <a:r>
              <a:rPr lang="zh-CN" altLang="en-US" sz="2000" b="1"/>
              <a:t>控制</a:t>
            </a:r>
            <a:endParaRPr lang="zh-CN" altLang="en-US" sz="2000" b="1"/>
          </a:p>
        </p:txBody>
      </p:sp>
      <p:sp>
        <p:nvSpPr>
          <p:cNvPr id="5" name="副标题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76860" y="702310"/>
            <a:ext cx="468630" cy="4629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0000" tIns="46800" rIns="90000" bIns="46800" rtlCol="0">
            <a:normAutofit fontScale="80000"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13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6860" y="1500505"/>
            <a:ext cx="4807585" cy="5528945"/>
          </a:xfrm>
          <a:prstGeom prst="rect">
            <a:avLst/>
          </a:prstGeom>
        </p:spPr>
        <p:txBody>
          <a:bodyPr wrap="square">
            <a:noAutofit/>
          </a:bodyPr>
          <a:p>
            <a:pPr marL="0" lvl="1" algn="l" defTabSz="266700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1700">
                <a:latin typeface="+mn-ea"/>
                <a:cs typeface="+mn-ea"/>
                <a:sym typeface="+mn-ea"/>
              </a:rPr>
              <a:t>工业用地建筑系数按《工业项目建设用地控制指标》执行，其他用地按《玉溪市城乡规划管理技术规定》（</a:t>
            </a:r>
            <a:r>
              <a:rPr lang="en-US" altLang="zh-CN" sz="1700">
                <a:latin typeface="+mn-ea"/>
                <a:cs typeface="+mn-ea"/>
                <a:sym typeface="+mn-ea"/>
              </a:rPr>
              <a:t>2021</a:t>
            </a:r>
            <a:r>
              <a:rPr lang="zh-CN" altLang="en-US" sz="1700">
                <a:latin typeface="+mn-ea"/>
                <a:cs typeface="+mn-ea"/>
                <a:sym typeface="+mn-ea"/>
              </a:rPr>
              <a:t>年修订版）执行。</a:t>
            </a:r>
            <a:endParaRPr lang="zh-CN" altLang="en-US" sz="1700">
              <a:latin typeface="+mn-ea"/>
              <a:cs typeface="+mn-ea"/>
              <a:sym typeface="+mn-ea"/>
            </a:endParaRPr>
          </a:p>
          <a:p>
            <a:pPr marL="0" lvl="1" algn="l" defTabSz="266700">
              <a:lnSpc>
                <a:spcPct val="150000"/>
              </a:lnSpc>
              <a:buClrTx/>
              <a:buSzTx/>
              <a:buFontTx/>
              <a:buNone/>
            </a:pPr>
            <a:endParaRPr lang="zh-CN" altLang="en-US" sz="1700">
              <a:latin typeface="+mn-ea"/>
              <a:cs typeface="+mn-ea"/>
              <a:sym typeface="+mn-ea"/>
            </a:endParaRPr>
          </a:p>
          <a:p>
            <a:pPr marL="0" lvl="1" algn="l" defTabSz="266700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b="1">
                <a:solidFill>
                  <a:srgbClr val="0070C0"/>
                </a:solidFill>
                <a:latin typeface="+mn-ea"/>
                <a:cs typeface="方正黑体_GBK" panose="03000509000000000000" charset="-122"/>
                <a:sym typeface="+mn-ea"/>
              </a:rPr>
              <a:t>工业用地：</a:t>
            </a:r>
            <a:r>
              <a:rPr lang="en-US" altLang="zh-CN" sz="1700">
                <a:latin typeface="+mn-ea"/>
                <a:cs typeface="+mn-ea"/>
                <a:sym typeface="+mn-ea"/>
              </a:rPr>
              <a:t>建筑系数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≥</a:t>
            </a:r>
            <a:r>
              <a:rPr lang="zh-CN" altLang="en-US" sz="1700">
                <a:latin typeface="+mn-ea"/>
                <a:cs typeface="+mn-ea"/>
                <a:sym typeface="+mn-ea"/>
              </a:rPr>
              <a:t>40%。</a:t>
            </a:r>
            <a:endParaRPr lang="zh-CN" altLang="en-US" b="1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方正黑体_GBK" panose="03000509000000000000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FontTx/>
            </a:pPr>
            <a:r>
              <a:rPr lang="zh-CN" altLang="en-US" b="1">
                <a:solidFill>
                  <a:srgbClr val="0070C0"/>
                </a:solidFill>
                <a:latin typeface="+mn-ea"/>
                <a:cs typeface="方正黑体_GBK" panose="03000509000000000000" charset="-122"/>
                <a:sym typeface="+mn-ea"/>
              </a:rPr>
              <a:t>商业服务业用地：</a:t>
            </a:r>
            <a:r>
              <a:rPr lang="en-US" altLang="zh-CN" sz="1700">
                <a:latin typeface="+mn-ea"/>
                <a:cs typeface="+mn-ea"/>
                <a:sym typeface="+mn-ea"/>
              </a:rPr>
              <a:t>建筑密度 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≤</a:t>
            </a:r>
            <a:r>
              <a:rPr lang="en-US" altLang="zh-CN">
                <a:latin typeface="+mn-ea"/>
                <a:cs typeface="+mn-ea"/>
                <a:sym typeface="+mn-ea"/>
              </a:rPr>
              <a:t>45%。 </a:t>
            </a:r>
            <a:r>
              <a:rPr lang="en-US">
                <a:latin typeface="方正黑体_GBK" panose="03000509000000000000" charset="-122"/>
                <a:ea typeface="方正黑体_GBK" panose="03000509000000000000" charset="-122"/>
                <a:cs typeface="方正黑体_GBK" panose="03000509000000000000" charset="-122"/>
                <a:sym typeface="+mn-ea"/>
              </a:rPr>
              <a:t> </a:t>
            </a:r>
            <a:endParaRPr lang="en-US">
              <a:latin typeface="方正黑体_GBK" panose="03000509000000000000" charset="-122"/>
              <a:ea typeface="方正黑体_GBK" panose="03000509000000000000" charset="-122"/>
              <a:cs typeface="方正黑体_GBK" panose="03000509000000000000" charset="-122"/>
            </a:endParaRPr>
          </a:p>
          <a:p>
            <a:pPr algn="l">
              <a:lnSpc>
                <a:spcPct val="170000"/>
              </a:lnSpc>
              <a:buClrTx/>
              <a:buSzTx/>
              <a:buFontTx/>
            </a:pPr>
            <a:r>
              <a:rPr lang="zh-CN" altLang="en-US" b="1">
                <a:solidFill>
                  <a:srgbClr val="0070C0"/>
                </a:solidFill>
                <a:latin typeface="+mn-ea"/>
                <a:cs typeface="方正黑体_GBK" panose="03000509000000000000" charset="-122"/>
                <a:sym typeface="+mn-ea"/>
              </a:rPr>
              <a:t>市政公用设施用地：</a:t>
            </a:r>
            <a:r>
              <a:rPr lang="en-US" altLang="zh-CN" sz="1700">
                <a:latin typeface="+mn-ea"/>
                <a:cs typeface="+mn-ea"/>
                <a:sym typeface="+mn-ea"/>
              </a:rPr>
              <a:t>建筑密度</a:t>
            </a:r>
            <a:r>
              <a:rPr lang="en-US" altLang="zh-CN">
                <a:latin typeface="+mn-ea"/>
                <a:cs typeface="+mn-ea"/>
                <a:sym typeface="+mn-ea"/>
              </a:rPr>
              <a:t> 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≤</a:t>
            </a:r>
            <a:r>
              <a:rPr lang="en-US" altLang="zh-CN">
                <a:latin typeface="+mn-ea"/>
                <a:cs typeface="+mn-ea"/>
                <a:sym typeface="+mn-ea"/>
              </a:rPr>
              <a:t>35%</a:t>
            </a:r>
            <a:r>
              <a:rPr lang="en-US" altLang="zh-CN">
                <a:latin typeface="+mn-ea"/>
                <a:cs typeface="+mn-ea"/>
                <a:sym typeface="+mn-ea"/>
              </a:rPr>
              <a:t>。</a:t>
            </a:r>
            <a:endParaRPr>
              <a:latin typeface="方正黑体_GBK" panose="03000509000000000000" charset="-122"/>
              <a:ea typeface="方正黑体_GBK" panose="03000509000000000000" charset="-122"/>
              <a:cs typeface="方正黑体_GBK" panose="03000509000000000000" charset="-122"/>
            </a:endParaRPr>
          </a:p>
        </p:txBody>
      </p:sp>
      <p:sp>
        <p:nvSpPr>
          <p:cNvPr id="16" name="副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807085" y="8181975"/>
            <a:ext cx="3595370" cy="462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0000" tIns="46800" rIns="90000" bIns="46800" rtlCol="0">
            <a:normAutofit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b="1"/>
              <a:t>建筑高度</a:t>
            </a:r>
            <a:r>
              <a:rPr lang="zh-CN" altLang="en-US" sz="2000" b="1"/>
              <a:t>控制</a:t>
            </a:r>
            <a:endParaRPr lang="zh-CN" altLang="en-US" sz="2000" b="1"/>
          </a:p>
        </p:txBody>
      </p:sp>
      <p:sp>
        <p:nvSpPr>
          <p:cNvPr id="17" name="副标题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87020" y="8181975"/>
            <a:ext cx="468630" cy="4629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0000" tIns="46800" rIns="90000" bIns="46800" rtlCol="0">
            <a:normAutofit fontScale="80000"/>
          </a:bodyPr>
          <a:lstStyle>
            <a:lvl1pPr marL="0" indent="0" algn="ctr" defTabSz="10693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53467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82140" algn="l"/>
                <a:tab pos="1882140" algn="l"/>
                <a:tab pos="1882140" algn="l"/>
                <a:tab pos="1882140" algn="l"/>
              </a:tabLst>
              <a:defRPr sz="234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06934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401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38680" indent="0" algn="ctr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7271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8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05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725" indent="0" algn="ctr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None/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14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36285" y="7200265"/>
            <a:ext cx="4097020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300" spc="200">
                <a:uFillTx/>
                <a:sym typeface="+mn-ea"/>
              </a:rPr>
              <a:t>建筑密度（建筑</a:t>
            </a:r>
            <a:r>
              <a:rPr lang="zh-CN" altLang="en-US" sz="1300" spc="200">
                <a:uFillTx/>
                <a:sym typeface="+mn-ea"/>
              </a:rPr>
              <a:t>系数）控制</a:t>
            </a:r>
            <a:r>
              <a:rPr lang="zh-CN" altLang="en-US" sz="1300" spc="200">
                <a:uFillTx/>
                <a:sym typeface="+mn-ea"/>
              </a:rPr>
              <a:t>图</a:t>
            </a:r>
            <a:endParaRPr lang="zh-CN" altLang="en-US" sz="1300" spc="200">
              <a:uFillTx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0510" y="8982710"/>
            <a:ext cx="4916170" cy="5514975"/>
          </a:xfrm>
          <a:prstGeom prst="rect">
            <a:avLst/>
          </a:prstGeom>
        </p:spPr>
        <p:txBody>
          <a:bodyPr wrap="square">
            <a:noAutofit/>
          </a:bodyPr>
          <a:p>
            <a:pPr algn="l">
              <a:lnSpc>
                <a:spcPct val="170000"/>
              </a:lnSpc>
              <a:buClrTx/>
              <a:buSzTx/>
              <a:buFontTx/>
            </a:pPr>
            <a:r>
              <a:rPr lang="zh-CN" altLang="en-US" sz="1700" b="1">
                <a:solidFill>
                  <a:srgbClr val="0070C0"/>
                </a:solidFill>
                <a:latin typeface="+mn-ea"/>
                <a:cs typeface="方正黑体_GBK" panose="03000509000000000000" charset="-122"/>
                <a:sym typeface="+mn-ea"/>
              </a:rPr>
              <a:t>工业用地：</a:t>
            </a:r>
            <a:r>
              <a:rPr lang="zh-CN" altLang="en-US" sz="1700">
                <a:latin typeface="+mn-ea"/>
                <a:cs typeface="+mn-ea"/>
                <a:sym typeface="+mn-ea"/>
              </a:rPr>
              <a:t>建筑高度</a:t>
            </a:r>
            <a:r>
              <a:rPr lang="en-US" altLang="zh-CN" sz="170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≤</a:t>
            </a:r>
            <a:r>
              <a:rPr lang="en-US" altLang="zh-CN" sz="1700">
                <a:latin typeface="+mn-ea"/>
                <a:cs typeface="+mn-ea"/>
                <a:sym typeface="+mn-ea"/>
              </a:rPr>
              <a:t>24</a:t>
            </a:r>
            <a:r>
              <a:rPr lang="zh-CN" altLang="en-US" sz="1700">
                <a:latin typeface="+mn-ea"/>
                <a:cs typeface="+mn-ea"/>
                <a:sym typeface="+mn-ea"/>
              </a:rPr>
              <a:t>米</a:t>
            </a:r>
            <a:r>
              <a:rPr lang="en-US" altLang="zh-CN" sz="1700">
                <a:latin typeface="+mn-ea"/>
                <a:cs typeface="+mn-ea"/>
                <a:sym typeface="+mn-ea"/>
              </a:rPr>
              <a:t>。</a:t>
            </a:r>
            <a:endParaRPr lang="zh-CN" altLang="en-US" sz="1700" b="1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方正黑体_GBK" panose="03000509000000000000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FontTx/>
            </a:pPr>
            <a:r>
              <a:rPr lang="zh-CN" altLang="en-US" sz="1700" b="1">
                <a:solidFill>
                  <a:srgbClr val="0070C0"/>
                </a:solidFill>
                <a:latin typeface="+mn-ea"/>
                <a:cs typeface="方正黑体_GBK" panose="03000509000000000000" charset="-122"/>
                <a:sym typeface="+mn-ea"/>
              </a:rPr>
              <a:t>商业服务业用地：</a:t>
            </a:r>
            <a:r>
              <a:rPr lang="zh-CN" altLang="en-US" sz="1700">
                <a:latin typeface="+mn-ea"/>
                <a:cs typeface="+mn-ea"/>
                <a:sym typeface="+mn-ea"/>
              </a:rPr>
              <a:t>建筑高度</a:t>
            </a:r>
            <a:r>
              <a:rPr lang="en-US" altLang="zh-CN" sz="1700">
                <a:latin typeface="+mn-ea"/>
                <a:cs typeface="+mn-ea"/>
              </a:rPr>
              <a:t> </a:t>
            </a:r>
            <a:r>
              <a:rPr lang="en-US" altLang="zh-CN" sz="1700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≤</a:t>
            </a:r>
            <a:r>
              <a:rPr lang="en-US" altLang="zh-CN" sz="1700">
                <a:latin typeface="+mn-ea"/>
                <a:cs typeface="+mn-ea"/>
              </a:rPr>
              <a:t>18</a:t>
            </a:r>
            <a:r>
              <a:rPr lang="zh-CN" altLang="en-US" sz="1700">
                <a:latin typeface="+mn-ea"/>
                <a:cs typeface="+mn-ea"/>
              </a:rPr>
              <a:t>米</a:t>
            </a:r>
            <a:r>
              <a:rPr lang="en-US" altLang="zh-CN" sz="1700">
                <a:latin typeface="+mn-ea"/>
                <a:cs typeface="+mn-ea"/>
              </a:rPr>
              <a:t>。 </a:t>
            </a:r>
            <a:r>
              <a:rPr lang="en-US">
                <a:latin typeface="方正黑体_GBK" panose="03000509000000000000" charset="-122"/>
                <a:ea typeface="方正黑体_GBK" panose="03000509000000000000" charset="-122"/>
                <a:cs typeface="方正黑体_GBK" panose="03000509000000000000" charset="-122"/>
              </a:rPr>
              <a:t> </a:t>
            </a:r>
            <a:endParaRPr lang="en-US">
              <a:latin typeface="方正黑体_GBK" panose="03000509000000000000" charset="-122"/>
              <a:ea typeface="方正黑体_GBK" panose="03000509000000000000" charset="-122"/>
              <a:cs typeface="方正黑体_GBK" panose="03000509000000000000" charset="-122"/>
            </a:endParaRPr>
          </a:p>
          <a:p>
            <a:pPr algn="l">
              <a:lnSpc>
                <a:spcPct val="170000"/>
              </a:lnSpc>
              <a:buClrTx/>
              <a:buSzTx/>
              <a:buFontTx/>
            </a:pPr>
            <a:r>
              <a:rPr lang="zh-CN" altLang="en-US" sz="1700" b="1">
                <a:solidFill>
                  <a:srgbClr val="0070C0"/>
                </a:solidFill>
                <a:latin typeface="+mn-ea"/>
                <a:cs typeface="方正黑体_GBK" panose="03000509000000000000" charset="-122"/>
              </a:rPr>
              <a:t>市政公用设施用地：</a:t>
            </a:r>
            <a:r>
              <a:rPr lang="zh-CN" altLang="en-US" sz="1700">
                <a:latin typeface="+mn-ea"/>
                <a:cs typeface="+mn-ea"/>
                <a:sym typeface="+mn-ea"/>
              </a:rPr>
              <a:t>建筑高度</a:t>
            </a:r>
            <a:r>
              <a:rPr lang="en-US" altLang="zh-CN" sz="170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≤</a:t>
            </a:r>
            <a:r>
              <a:rPr lang="en-US" altLang="zh-CN" sz="1700">
                <a:latin typeface="+mn-ea"/>
                <a:cs typeface="+mn-ea"/>
                <a:sym typeface="+mn-ea"/>
              </a:rPr>
              <a:t>12</a:t>
            </a:r>
            <a:r>
              <a:rPr lang="zh-CN" altLang="en-US" sz="1700">
                <a:latin typeface="+mn-ea"/>
                <a:cs typeface="+mn-ea"/>
                <a:sym typeface="+mn-ea"/>
              </a:rPr>
              <a:t>米</a:t>
            </a:r>
            <a:r>
              <a:rPr lang="en-US" altLang="zh-CN" sz="1700">
                <a:latin typeface="+mn-ea"/>
                <a:cs typeface="+mn-ea"/>
                <a:sym typeface="+mn-ea"/>
              </a:rPr>
              <a:t>。  </a:t>
            </a:r>
            <a:endParaRPr lang="en-US" altLang="zh-CN" sz="1700">
              <a:latin typeface="+mn-ea"/>
              <a:cs typeface="+mn-ea"/>
            </a:endParaRPr>
          </a:p>
          <a:p>
            <a:pPr algn="l">
              <a:lnSpc>
                <a:spcPct val="170000"/>
              </a:lnSpc>
              <a:buClrTx/>
              <a:buSzTx/>
              <a:buFontTx/>
            </a:pPr>
            <a:endParaRPr lang="en-US" altLang="zh-CN" sz="1700">
              <a:latin typeface="+mn-ea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36285" y="14606905"/>
            <a:ext cx="4097020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300" spc="200">
                <a:uFillTx/>
                <a:sym typeface="+mn-ea"/>
              </a:rPr>
              <a:t>建筑</a:t>
            </a:r>
            <a:r>
              <a:rPr lang="zh-CN" altLang="en-US" sz="1300" spc="200">
                <a:uFillTx/>
                <a:sym typeface="+mn-ea"/>
              </a:rPr>
              <a:t>高度控制</a:t>
            </a:r>
            <a:r>
              <a:rPr lang="zh-CN" altLang="en-US" sz="1300" spc="200">
                <a:uFillTx/>
                <a:sym typeface="+mn-ea"/>
              </a:rPr>
              <a:t>图</a:t>
            </a:r>
            <a:endParaRPr lang="zh-CN" altLang="en-US" sz="1300" spc="200">
              <a:uFillTx/>
              <a:sym typeface="+mn-ea"/>
            </a:endParaRPr>
          </a:p>
        </p:txBody>
      </p:sp>
      <p:pic>
        <p:nvPicPr>
          <p:cNvPr id="7" name="图片 6" descr="H"/>
          <p:cNvPicPr>
            <a:picLocks noChangeAspect="1"/>
          </p:cNvPicPr>
          <p:nvPr/>
        </p:nvPicPr>
        <p:blipFill>
          <a:blip r:embed="rId5"/>
          <a:srcRect t="2416" r="6224" b="3554"/>
          <a:stretch>
            <a:fillRect/>
          </a:stretch>
        </p:blipFill>
        <p:spPr>
          <a:xfrm>
            <a:off x="5589270" y="7886700"/>
            <a:ext cx="4612005" cy="6674485"/>
          </a:xfrm>
          <a:prstGeom prst="rect">
            <a:avLst/>
          </a:prstGeom>
        </p:spPr>
      </p:pic>
      <p:pic>
        <p:nvPicPr>
          <p:cNvPr id="8" name="图片 7" descr="微信图片_20251119172941_612_115"/>
          <p:cNvPicPr>
            <a:picLocks noChangeAspect="1"/>
          </p:cNvPicPr>
          <p:nvPr/>
        </p:nvPicPr>
        <p:blipFill>
          <a:blip r:embed="rId6"/>
          <a:srcRect t="2609" r="5341" b="4354"/>
          <a:stretch>
            <a:fillRect/>
          </a:stretch>
        </p:blipFill>
        <p:spPr>
          <a:xfrm>
            <a:off x="5589270" y="600710"/>
            <a:ext cx="4611370" cy="65405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TABLE_ENDDRAG_ORIGIN_RECT" val="382*124"/>
  <p:tag name="TABLE_ENDDRAG_RECT" val="38*471*382*124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3513</Words>
  <Application>WPS 演示</Application>
  <PresentationFormat>宽屏</PresentationFormat>
  <Paragraphs>493</Paragraphs>
  <Slides>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0" baseType="lpstr">
      <vt:lpstr>Arial</vt:lpstr>
      <vt:lpstr>宋体</vt:lpstr>
      <vt:lpstr>Wingdings</vt:lpstr>
      <vt:lpstr>Wingdings</vt:lpstr>
      <vt:lpstr>Times New Roman</vt:lpstr>
      <vt:lpstr>微软雅黑</vt:lpstr>
      <vt:lpstr>Arial</vt:lpstr>
      <vt:lpstr>方正黑体_GBK</vt:lpstr>
      <vt:lpstr>Arial Unicode MS</vt:lpstr>
      <vt:lpstr>Calibri</vt:lpstr>
      <vt:lpstr>WPS</vt:lpstr>
      <vt:lpstr>《玉溪市红塔区研和城镇单元3（红塔产业园区大坡头片区）国土空间详细规划草案》公示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郭海新</cp:lastModifiedBy>
  <cp:revision>173</cp:revision>
  <dcterms:created xsi:type="dcterms:W3CDTF">2019-06-19T02:08:00Z</dcterms:created>
  <dcterms:modified xsi:type="dcterms:W3CDTF">2025-11-19T09:34:27Z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EB65947E222848D39A1BF3E07370FCC1_13</vt:lpwstr>
  </property>
</Properties>
</file>